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entation.xml" ContentType="application/vnd.openxmlformats-officedocument.presentationml.presentation.main+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3" r:id="rId1"/>
  </p:sldMasterIdLst>
  <p:sldIdLst>
    <p:sldId id="256" r:id="rId2"/>
    <p:sldId id="257" r:id="rId3"/>
    <p:sldId id="268" r:id="rId4"/>
    <p:sldId id="269" r:id="rId5"/>
    <p:sldId id="270" r:id="rId6"/>
    <p:sldId id="258" r:id="rId7"/>
    <p:sldId id="259" r:id="rId8"/>
    <p:sldId id="266" r:id="rId9"/>
    <p:sldId id="267" r:id="rId10"/>
    <p:sldId id="260" r:id="rId11"/>
    <p:sldId id="261" r:id="rId12"/>
    <p:sldId id="262" r:id="rId13"/>
    <p:sldId id="263" r:id="rId14"/>
    <p:sldId id="271" r:id="rId15"/>
    <p:sldId id="272" r:id="rId16"/>
    <p:sldId id="274" r:id="rId17"/>
    <p:sldId id="275" r:id="rId18"/>
    <p:sldId id="26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69"/>
  </p:normalViewPr>
  <p:slideViewPr>
    <p:cSldViewPr snapToGrid="0" snapToObjects="1">
      <p:cViewPr varScale="1">
        <p:scale>
          <a:sx n="87" d="100"/>
          <a:sy n="87" d="100"/>
        </p:scale>
        <p:origin x="100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E6906165-634D-704A-878D-DB7E142FA05A}" type="datetimeFigureOut">
              <a:rPr lang="en-US" smtClean="0"/>
              <a:t>6/5/19</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8577277F-5FFF-504C-9904-6382C62F4426}" type="slidenum">
              <a:rPr lang="en-US" smtClean="0"/>
              <a:t>‹#›</a:t>
            </a:fld>
            <a:endParaRPr lang="en-US"/>
          </a:p>
        </p:txBody>
      </p:sp>
    </p:spTree>
    <p:extLst>
      <p:ext uri="{BB962C8B-B14F-4D97-AF65-F5344CB8AC3E}">
        <p14:creationId xmlns:p14="http://schemas.microsoft.com/office/powerpoint/2010/main" val="2705550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6906165-634D-704A-878D-DB7E142FA05A}" type="datetimeFigureOut">
              <a:rPr lang="en-US" smtClean="0"/>
              <a:t>6/5/19</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577277F-5FFF-504C-9904-6382C62F4426}" type="slidenum">
              <a:rPr lang="en-US" smtClean="0"/>
              <a:t>‹#›</a:t>
            </a:fld>
            <a:endParaRPr lang="en-US"/>
          </a:p>
        </p:txBody>
      </p:sp>
    </p:spTree>
    <p:extLst>
      <p:ext uri="{BB962C8B-B14F-4D97-AF65-F5344CB8AC3E}">
        <p14:creationId xmlns:p14="http://schemas.microsoft.com/office/powerpoint/2010/main" val="2242022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6906165-634D-704A-878D-DB7E142FA05A}" type="datetimeFigureOut">
              <a:rPr lang="en-US" smtClean="0"/>
              <a:t>6/5/19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577277F-5FFF-504C-9904-6382C62F4426}" type="slidenum">
              <a:rPr lang="en-US" smtClean="0"/>
              <a:t>‹#›</a:t>
            </a:fld>
            <a:endParaRPr lang="en-US"/>
          </a:p>
        </p:txBody>
      </p:sp>
    </p:spTree>
    <p:extLst>
      <p:ext uri="{BB962C8B-B14F-4D97-AF65-F5344CB8AC3E}">
        <p14:creationId xmlns:p14="http://schemas.microsoft.com/office/powerpoint/2010/main" val="25431640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6906165-634D-704A-878D-DB7E142FA05A}" type="datetimeFigureOut">
              <a:rPr lang="en-US" smtClean="0"/>
              <a:t>6/5/19</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577277F-5FFF-504C-9904-6382C62F4426}" type="slidenum">
              <a:rPr lang="en-US" smtClean="0"/>
              <a:t>‹#›</a:t>
            </a:fld>
            <a:endParaRPr lang="en-US"/>
          </a:p>
        </p:txBody>
      </p:sp>
    </p:spTree>
    <p:extLst>
      <p:ext uri="{BB962C8B-B14F-4D97-AF65-F5344CB8AC3E}">
        <p14:creationId xmlns:p14="http://schemas.microsoft.com/office/powerpoint/2010/main" val="1327321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6906165-634D-704A-878D-DB7E142FA05A}" type="datetimeFigureOut">
              <a:rPr lang="en-US" smtClean="0"/>
              <a:t>6/5/19</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577277F-5FFF-504C-9904-6382C62F4426}" type="slidenum">
              <a:rPr lang="en-US" smtClean="0"/>
              <a:t>‹#›</a:t>
            </a:fld>
            <a:endParaRPr lang="en-US"/>
          </a:p>
        </p:txBody>
      </p:sp>
    </p:spTree>
    <p:extLst>
      <p:ext uri="{BB962C8B-B14F-4D97-AF65-F5344CB8AC3E}">
        <p14:creationId xmlns:p14="http://schemas.microsoft.com/office/powerpoint/2010/main" val="36989487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6906165-634D-704A-878D-DB7E142FA05A}" type="datetimeFigureOut">
              <a:rPr lang="en-US" smtClean="0"/>
              <a:t>6/5/19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77277F-5FFF-504C-9904-6382C62F4426}" type="slidenum">
              <a:rPr lang="en-US" smtClean="0"/>
              <a:t>‹#›</a:t>
            </a:fld>
            <a:endParaRPr lang="en-US"/>
          </a:p>
        </p:txBody>
      </p:sp>
    </p:spTree>
    <p:extLst>
      <p:ext uri="{BB962C8B-B14F-4D97-AF65-F5344CB8AC3E}">
        <p14:creationId xmlns:p14="http://schemas.microsoft.com/office/powerpoint/2010/main" val="2889684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6906165-634D-704A-878D-DB7E142FA05A}" type="datetimeFigureOut">
              <a:rPr lang="en-US" smtClean="0"/>
              <a:t>6/5/19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77277F-5FFF-504C-9904-6382C62F4426}" type="slidenum">
              <a:rPr lang="en-US" smtClean="0"/>
              <a:t>‹#›</a:t>
            </a:fld>
            <a:endParaRPr lang="en-US"/>
          </a:p>
        </p:txBody>
      </p:sp>
    </p:spTree>
    <p:extLst>
      <p:ext uri="{BB962C8B-B14F-4D97-AF65-F5344CB8AC3E}">
        <p14:creationId xmlns:p14="http://schemas.microsoft.com/office/powerpoint/2010/main" val="16267163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906165-634D-704A-878D-DB7E142FA05A}" type="datetimeFigureOut">
              <a:rPr lang="en-US" smtClean="0"/>
              <a:t>6/5/19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77277F-5FFF-504C-9904-6382C62F4426}" type="slidenum">
              <a:rPr lang="en-US" smtClean="0"/>
              <a:t>‹#›</a:t>
            </a:fld>
            <a:endParaRPr lang="en-US"/>
          </a:p>
        </p:txBody>
      </p:sp>
    </p:spTree>
    <p:extLst>
      <p:ext uri="{BB962C8B-B14F-4D97-AF65-F5344CB8AC3E}">
        <p14:creationId xmlns:p14="http://schemas.microsoft.com/office/powerpoint/2010/main" val="34631348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906165-634D-704A-878D-DB7E142FA05A}" type="datetimeFigureOut">
              <a:rPr lang="en-US" smtClean="0"/>
              <a:t>6/5/19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577277F-5FFF-504C-9904-6382C62F4426}" type="slidenum">
              <a:rPr lang="en-US" smtClean="0"/>
              <a:t>‹#›</a:t>
            </a:fld>
            <a:endParaRPr lang="en-US"/>
          </a:p>
        </p:txBody>
      </p:sp>
    </p:spTree>
    <p:extLst>
      <p:ext uri="{BB962C8B-B14F-4D97-AF65-F5344CB8AC3E}">
        <p14:creationId xmlns:p14="http://schemas.microsoft.com/office/powerpoint/2010/main" val="1006428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906165-634D-704A-878D-DB7E142FA05A}" type="datetimeFigureOut">
              <a:rPr lang="en-US" smtClean="0"/>
              <a:t>6/5/19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77277F-5FFF-504C-9904-6382C62F4426}" type="slidenum">
              <a:rPr lang="en-US" smtClean="0"/>
              <a:t>‹#›</a:t>
            </a:fld>
            <a:endParaRPr lang="en-US"/>
          </a:p>
        </p:txBody>
      </p:sp>
    </p:spTree>
    <p:extLst>
      <p:ext uri="{BB962C8B-B14F-4D97-AF65-F5344CB8AC3E}">
        <p14:creationId xmlns:p14="http://schemas.microsoft.com/office/powerpoint/2010/main" val="2935135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6906165-634D-704A-878D-DB7E142FA05A}" type="datetimeFigureOut">
              <a:rPr lang="en-US" smtClean="0"/>
              <a:t>6/5/19</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577277F-5FFF-504C-9904-6382C62F4426}" type="slidenum">
              <a:rPr lang="en-US" smtClean="0"/>
              <a:t>‹#›</a:t>
            </a:fld>
            <a:endParaRPr lang="en-US"/>
          </a:p>
        </p:txBody>
      </p:sp>
    </p:spTree>
    <p:extLst>
      <p:ext uri="{BB962C8B-B14F-4D97-AF65-F5344CB8AC3E}">
        <p14:creationId xmlns:p14="http://schemas.microsoft.com/office/powerpoint/2010/main" val="3487488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906165-634D-704A-878D-DB7E142FA05A}" type="datetimeFigureOut">
              <a:rPr lang="en-US" smtClean="0"/>
              <a:t>6/5/19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77277F-5FFF-504C-9904-6382C62F4426}" type="slidenum">
              <a:rPr lang="en-US" smtClean="0"/>
              <a:t>‹#›</a:t>
            </a:fld>
            <a:endParaRPr lang="en-US"/>
          </a:p>
        </p:txBody>
      </p:sp>
    </p:spTree>
    <p:extLst>
      <p:ext uri="{BB962C8B-B14F-4D97-AF65-F5344CB8AC3E}">
        <p14:creationId xmlns:p14="http://schemas.microsoft.com/office/powerpoint/2010/main" val="4158524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906165-634D-704A-878D-DB7E142FA05A}" type="datetimeFigureOut">
              <a:rPr lang="en-US" smtClean="0"/>
              <a:t>6/5/19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77277F-5FFF-504C-9904-6382C62F4426}" type="slidenum">
              <a:rPr lang="en-US" smtClean="0"/>
              <a:t>‹#›</a:t>
            </a:fld>
            <a:endParaRPr lang="en-US"/>
          </a:p>
        </p:txBody>
      </p:sp>
    </p:spTree>
    <p:extLst>
      <p:ext uri="{BB962C8B-B14F-4D97-AF65-F5344CB8AC3E}">
        <p14:creationId xmlns:p14="http://schemas.microsoft.com/office/powerpoint/2010/main" val="2502612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906165-634D-704A-878D-DB7E142FA05A}" type="datetimeFigureOut">
              <a:rPr lang="en-US" smtClean="0"/>
              <a:t>6/5/19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77277F-5FFF-504C-9904-6382C62F4426}" type="slidenum">
              <a:rPr lang="en-US" smtClean="0"/>
              <a:t>‹#›</a:t>
            </a:fld>
            <a:endParaRPr lang="en-US"/>
          </a:p>
        </p:txBody>
      </p:sp>
    </p:spTree>
    <p:extLst>
      <p:ext uri="{BB962C8B-B14F-4D97-AF65-F5344CB8AC3E}">
        <p14:creationId xmlns:p14="http://schemas.microsoft.com/office/powerpoint/2010/main" val="1547233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906165-634D-704A-878D-DB7E142FA05A}" type="datetimeFigureOut">
              <a:rPr lang="en-US" smtClean="0"/>
              <a:t>6/5/19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8577277F-5FFF-504C-9904-6382C62F4426}" type="slidenum">
              <a:rPr lang="en-US" smtClean="0"/>
              <a:t>‹#›</a:t>
            </a:fld>
            <a:endParaRPr lang="en-US"/>
          </a:p>
        </p:txBody>
      </p:sp>
    </p:spTree>
    <p:extLst>
      <p:ext uri="{BB962C8B-B14F-4D97-AF65-F5344CB8AC3E}">
        <p14:creationId xmlns:p14="http://schemas.microsoft.com/office/powerpoint/2010/main" val="355448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6906165-634D-704A-878D-DB7E142FA05A}" type="datetimeFigureOut">
              <a:rPr lang="en-US" smtClean="0"/>
              <a:t>6/5/19</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577277F-5FFF-504C-9904-6382C62F4426}" type="slidenum">
              <a:rPr lang="en-US" smtClean="0"/>
              <a:t>‹#›</a:t>
            </a:fld>
            <a:endParaRPr lang="en-US"/>
          </a:p>
        </p:txBody>
      </p:sp>
    </p:spTree>
    <p:extLst>
      <p:ext uri="{BB962C8B-B14F-4D97-AF65-F5344CB8AC3E}">
        <p14:creationId xmlns:p14="http://schemas.microsoft.com/office/powerpoint/2010/main" val="2965406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6906165-634D-704A-878D-DB7E142FA05A}" type="datetimeFigureOut">
              <a:rPr lang="en-US" smtClean="0"/>
              <a:t>6/5/19</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577277F-5FFF-504C-9904-6382C62F4426}" type="slidenum">
              <a:rPr lang="en-US" smtClean="0"/>
              <a:t>‹#›</a:t>
            </a:fld>
            <a:endParaRPr lang="en-US"/>
          </a:p>
        </p:txBody>
      </p:sp>
    </p:spTree>
    <p:extLst>
      <p:ext uri="{BB962C8B-B14F-4D97-AF65-F5344CB8AC3E}">
        <p14:creationId xmlns:p14="http://schemas.microsoft.com/office/powerpoint/2010/main" val="2179102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E6906165-634D-704A-878D-DB7E142FA05A}" type="datetimeFigureOut">
              <a:rPr lang="en-US" smtClean="0"/>
              <a:t>6/5/19</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8577277F-5FFF-504C-9904-6382C62F4426}" type="slidenum">
              <a:rPr lang="en-US" smtClean="0"/>
              <a:t>‹#›</a:t>
            </a:fld>
            <a:endParaRPr lang="en-US"/>
          </a:p>
        </p:txBody>
      </p:sp>
    </p:spTree>
    <p:extLst>
      <p:ext uri="{BB962C8B-B14F-4D97-AF65-F5344CB8AC3E}">
        <p14:creationId xmlns:p14="http://schemas.microsoft.com/office/powerpoint/2010/main" val="458101287"/>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 id="2147483830"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5D715-F4AD-DA4E-B38B-476361D30B9A}"/>
              </a:ext>
            </a:extLst>
          </p:cNvPr>
          <p:cNvSpPr>
            <a:spLocks noGrp="1"/>
          </p:cNvSpPr>
          <p:nvPr>
            <p:ph type="ctrTitle"/>
          </p:nvPr>
        </p:nvSpPr>
        <p:spPr>
          <a:xfrm>
            <a:off x="2624667" y="1471019"/>
            <a:ext cx="8825658" cy="1101758"/>
          </a:xfrm>
        </p:spPr>
        <p:txBody>
          <a:bodyPr/>
          <a:lstStyle/>
          <a:p>
            <a:pPr>
              <a:lnSpc>
                <a:spcPct val="150000"/>
              </a:lnSpc>
            </a:pPr>
            <a:r>
              <a:rPr lang="en-US" sz="4800" i="1" dirty="0">
                <a:solidFill>
                  <a:schemeClr val="bg1"/>
                </a:solidFill>
              </a:rPr>
              <a:t>Pathways to Participation: </a:t>
            </a:r>
            <a:endParaRPr lang="en-US" b="1" i="1" dirty="0">
              <a:solidFill>
                <a:schemeClr val="bg1"/>
              </a:solidFill>
            </a:endParaRPr>
          </a:p>
        </p:txBody>
      </p:sp>
      <p:sp>
        <p:nvSpPr>
          <p:cNvPr id="3" name="Subtitle 2">
            <a:extLst>
              <a:ext uri="{FF2B5EF4-FFF2-40B4-BE49-F238E27FC236}">
                <a16:creationId xmlns:a16="http://schemas.microsoft.com/office/drawing/2014/main" id="{C0F89B97-6E3F-B749-90E7-F5686B8176E2}"/>
              </a:ext>
            </a:extLst>
          </p:cNvPr>
          <p:cNvSpPr>
            <a:spLocks noGrp="1"/>
          </p:cNvSpPr>
          <p:nvPr>
            <p:ph type="subTitle" idx="1"/>
          </p:nvPr>
        </p:nvSpPr>
        <p:spPr>
          <a:xfrm>
            <a:off x="914399" y="5386981"/>
            <a:ext cx="8825658" cy="642344"/>
          </a:xfrm>
        </p:spPr>
        <p:txBody>
          <a:bodyPr>
            <a:normAutofit fontScale="92500" lnSpcReduction="20000"/>
          </a:bodyPr>
          <a:lstStyle/>
          <a:p>
            <a:r>
              <a:rPr lang="en-US" dirty="0">
                <a:solidFill>
                  <a:schemeClr val="bg1"/>
                </a:solidFill>
              </a:rPr>
              <a:t>Jenna Chia &amp; Lana Bedford, </a:t>
            </a:r>
          </a:p>
          <a:p>
            <a:r>
              <a:rPr lang="en-US" dirty="0">
                <a:solidFill>
                  <a:schemeClr val="bg1"/>
                </a:solidFill>
              </a:rPr>
              <a:t>Duke Street Community House</a:t>
            </a:r>
          </a:p>
          <a:p>
            <a:pPr algn="ctr"/>
            <a:endParaRPr lang="en-US" sz="2800" dirty="0">
              <a:solidFill>
                <a:schemeClr val="bg1"/>
              </a:solidFill>
            </a:endParaRPr>
          </a:p>
        </p:txBody>
      </p:sp>
      <p:pic>
        <p:nvPicPr>
          <p:cNvPr id="5" name="Picture 4">
            <a:extLst>
              <a:ext uri="{FF2B5EF4-FFF2-40B4-BE49-F238E27FC236}">
                <a16:creationId xmlns:a16="http://schemas.microsoft.com/office/drawing/2014/main" id="{625DDCB2-1994-5043-BA64-0600910832EF}"/>
              </a:ext>
            </a:extLst>
          </p:cNvPr>
          <p:cNvPicPr>
            <a:picLocks noChangeAspect="1"/>
          </p:cNvPicPr>
          <p:nvPr/>
        </p:nvPicPr>
        <p:blipFill>
          <a:blip r:embed="rId2"/>
          <a:stretch>
            <a:fillRect/>
          </a:stretch>
        </p:blipFill>
        <p:spPr>
          <a:xfrm>
            <a:off x="914399" y="715229"/>
            <a:ext cx="1507067" cy="1857548"/>
          </a:xfrm>
          <a:prstGeom prst="rect">
            <a:avLst/>
          </a:prstGeom>
        </p:spPr>
      </p:pic>
      <p:sp>
        <p:nvSpPr>
          <p:cNvPr id="4" name="TextBox 3">
            <a:extLst>
              <a:ext uri="{FF2B5EF4-FFF2-40B4-BE49-F238E27FC236}">
                <a16:creationId xmlns:a16="http://schemas.microsoft.com/office/drawing/2014/main" id="{ACF240B2-1929-A048-84CA-0286980597FF}"/>
              </a:ext>
            </a:extLst>
          </p:cNvPr>
          <p:cNvSpPr txBox="1"/>
          <p:nvPr/>
        </p:nvSpPr>
        <p:spPr>
          <a:xfrm>
            <a:off x="2728452" y="2997292"/>
            <a:ext cx="8347587" cy="1754326"/>
          </a:xfrm>
          <a:prstGeom prst="rect">
            <a:avLst/>
          </a:prstGeom>
          <a:noFill/>
        </p:spPr>
        <p:txBody>
          <a:bodyPr wrap="square" rtlCol="0">
            <a:spAutoFit/>
          </a:bodyPr>
          <a:lstStyle/>
          <a:p>
            <a:pPr algn="ctr"/>
            <a:r>
              <a:rPr lang="en-US" sz="5400" b="1" i="1" dirty="0">
                <a:solidFill>
                  <a:schemeClr val="bg1"/>
                </a:solidFill>
              </a:rPr>
              <a:t>Disability Inclusion in Volunteering</a:t>
            </a:r>
            <a:endParaRPr lang="en-US" sz="5400" dirty="0"/>
          </a:p>
        </p:txBody>
      </p:sp>
    </p:spTree>
    <p:extLst>
      <p:ext uri="{BB962C8B-B14F-4D97-AF65-F5344CB8AC3E}">
        <p14:creationId xmlns:p14="http://schemas.microsoft.com/office/powerpoint/2010/main" val="933948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CAD46-1079-7443-B8AA-E336EDF95E46}"/>
              </a:ext>
            </a:extLst>
          </p:cNvPr>
          <p:cNvSpPr>
            <a:spLocks noGrp="1"/>
          </p:cNvSpPr>
          <p:nvPr>
            <p:ph type="title"/>
          </p:nvPr>
        </p:nvSpPr>
        <p:spPr/>
        <p:txBody>
          <a:bodyPr/>
          <a:lstStyle/>
          <a:p>
            <a:r>
              <a:rPr lang="en-US" b="1" dirty="0"/>
              <a:t>3. Organisational factors in Inclusive Volunteering</a:t>
            </a:r>
          </a:p>
        </p:txBody>
      </p:sp>
      <p:sp>
        <p:nvSpPr>
          <p:cNvPr id="3" name="Content Placeholder 2">
            <a:extLst>
              <a:ext uri="{FF2B5EF4-FFF2-40B4-BE49-F238E27FC236}">
                <a16:creationId xmlns:a16="http://schemas.microsoft.com/office/drawing/2014/main" id="{BDA873AB-7638-B94B-85D0-E92EAD15751D}"/>
              </a:ext>
            </a:extLst>
          </p:cNvPr>
          <p:cNvSpPr>
            <a:spLocks noGrp="1"/>
          </p:cNvSpPr>
          <p:nvPr>
            <p:ph idx="1"/>
          </p:nvPr>
        </p:nvSpPr>
        <p:spPr>
          <a:xfrm>
            <a:off x="1154955" y="2603499"/>
            <a:ext cx="8761412" cy="3997325"/>
          </a:xfrm>
        </p:spPr>
        <p:txBody>
          <a:bodyPr>
            <a:normAutofit/>
          </a:bodyPr>
          <a:lstStyle/>
          <a:p>
            <a:r>
              <a:rPr lang="en-US" sz="2400" dirty="0"/>
              <a:t>Attitudes and behaviours of staff and volunteers</a:t>
            </a:r>
          </a:p>
          <a:p>
            <a:r>
              <a:rPr lang="en-US" sz="2400" dirty="0"/>
              <a:t>Inclusive organisational policies and procedures</a:t>
            </a:r>
          </a:p>
          <a:p>
            <a:r>
              <a:rPr lang="en-US" sz="2400" dirty="0"/>
              <a:t>Organisational feedback and support mechanisms</a:t>
            </a:r>
          </a:p>
          <a:p>
            <a:endParaRPr lang="en-US" sz="2400" dirty="0"/>
          </a:p>
          <a:p>
            <a:r>
              <a:rPr lang="en-US" sz="2400" dirty="0"/>
              <a:t>Highlights the need for:</a:t>
            </a:r>
          </a:p>
          <a:p>
            <a:pPr lvl="1"/>
            <a:r>
              <a:rPr lang="en-US" sz="2200" dirty="0"/>
              <a:t>A commitment to inclusion at every level of the organisation</a:t>
            </a:r>
          </a:p>
          <a:p>
            <a:pPr lvl="1"/>
            <a:r>
              <a:rPr lang="en-US" sz="2200" dirty="0"/>
              <a:t>Individual reflection on workplace practice</a:t>
            </a:r>
          </a:p>
        </p:txBody>
      </p:sp>
    </p:spTree>
    <p:extLst>
      <p:ext uri="{BB962C8B-B14F-4D97-AF65-F5344CB8AC3E}">
        <p14:creationId xmlns:p14="http://schemas.microsoft.com/office/powerpoint/2010/main" val="2757373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3D7505-B112-2C4F-90D6-E23839BF74CB}"/>
              </a:ext>
            </a:extLst>
          </p:cNvPr>
          <p:cNvSpPr>
            <a:spLocks noGrp="1"/>
          </p:cNvSpPr>
          <p:nvPr>
            <p:ph idx="1"/>
          </p:nvPr>
        </p:nvSpPr>
        <p:spPr>
          <a:xfrm>
            <a:off x="528638" y="2328863"/>
            <a:ext cx="10944225" cy="4271962"/>
          </a:xfrm>
        </p:spPr>
        <p:txBody>
          <a:bodyPr>
            <a:normAutofit fontScale="85000" lnSpcReduction="10000"/>
          </a:bodyPr>
          <a:lstStyle/>
          <a:p>
            <a:pPr marL="0" indent="0" algn="just">
              <a:lnSpc>
                <a:spcPct val="150000"/>
              </a:lnSpc>
              <a:buNone/>
            </a:pPr>
            <a:r>
              <a:rPr lang="en-US" sz="2800" b="1" i="1" dirty="0"/>
              <a:t>“</a:t>
            </a:r>
            <a:r>
              <a:rPr lang="en-AU" sz="2800" b="1" i="1" dirty="0"/>
              <a:t>Training is definitely a big one, if we didn’t have that lady (staff member with disability experience) we wouldn’t be able to understand, or have the help, to learn how to work with disability volunteers.  My first impression with them was like ‘oh disability’, I don’t know, because of the stigma, you think of that ‘disability, can’t do anything’, so you need to break that down. And having one member of the team with that experience and having training, was really good”</a:t>
            </a:r>
          </a:p>
          <a:p>
            <a:pPr marL="0" indent="0" algn="just">
              <a:buNone/>
            </a:pPr>
            <a:r>
              <a:rPr lang="en-AU" sz="2600" i="1" dirty="0"/>
              <a:t>– Organisational staff member</a:t>
            </a:r>
          </a:p>
          <a:p>
            <a:pPr marL="0" indent="0">
              <a:buNone/>
            </a:pPr>
            <a:endParaRPr lang="en-US" dirty="0"/>
          </a:p>
        </p:txBody>
      </p:sp>
    </p:spTree>
    <p:extLst>
      <p:ext uri="{BB962C8B-B14F-4D97-AF65-F5344CB8AC3E}">
        <p14:creationId xmlns:p14="http://schemas.microsoft.com/office/powerpoint/2010/main" val="814330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63C6F-DD95-0C49-8282-19E29105E343}"/>
              </a:ext>
            </a:extLst>
          </p:cNvPr>
          <p:cNvSpPr>
            <a:spLocks noGrp="1"/>
          </p:cNvSpPr>
          <p:nvPr>
            <p:ph type="title"/>
          </p:nvPr>
        </p:nvSpPr>
        <p:spPr/>
        <p:txBody>
          <a:bodyPr/>
          <a:lstStyle/>
          <a:p>
            <a:r>
              <a:rPr lang="en-US" b="1" dirty="0"/>
              <a:t>4. The Benefits of Disability Inclusion in Volunteering</a:t>
            </a:r>
          </a:p>
        </p:txBody>
      </p:sp>
      <p:sp>
        <p:nvSpPr>
          <p:cNvPr id="3" name="Content Placeholder 2">
            <a:extLst>
              <a:ext uri="{FF2B5EF4-FFF2-40B4-BE49-F238E27FC236}">
                <a16:creationId xmlns:a16="http://schemas.microsoft.com/office/drawing/2014/main" id="{8CE6A7F1-684E-4D49-8A0C-49695D812CEF}"/>
              </a:ext>
            </a:extLst>
          </p:cNvPr>
          <p:cNvSpPr>
            <a:spLocks noGrp="1"/>
          </p:cNvSpPr>
          <p:nvPr>
            <p:ph idx="1"/>
          </p:nvPr>
        </p:nvSpPr>
        <p:spPr>
          <a:xfrm>
            <a:off x="1154955" y="2257425"/>
            <a:ext cx="8761412" cy="4329113"/>
          </a:xfrm>
        </p:spPr>
        <p:txBody>
          <a:bodyPr>
            <a:normAutofit lnSpcReduction="10000"/>
          </a:bodyPr>
          <a:lstStyle/>
          <a:p>
            <a:r>
              <a:rPr lang="en-US" sz="2400" dirty="0"/>
              <a:t>Organisational benefits:</a:t>
            </a:r>
          </a:p>
          <a:p>
            <a:pPr lvl="1"/>
            <a:r>
              <a:rPr lang="en-US" sz="2200" dirty="0"/>
              <a:t>Addressing misconceptions &amp; stigma</a:t>
            </a:r>
          </a:p>
          <a:p>
            <a:pPr lvl="1"/>
            <a:r>
              <a:rPr lang="en-US" sz="2200" dirty="0"/>
              <a:t>Greater access to a pool of skills, knowledge &amp; experience</a:t>
            </a:r>
          </a:p>
          <a:p>
            <a:pPr lvl="1"/>
            <a:r>
              <a:rPr lang="en-US" sz="2200" dirty="0"/>
              <a:t>Understanding &amp; representing diversity</a:t>
            </a:r>
          </a:p>
          <a:p>
            <a:endParaRPr lang="en-US" dirty="0"/>
          </a:p>
          <a:p>
            <a:r>
              <a:rPr lang="en-US" sz="2400" dirty="0"/>
              <a:t>Community benefits:</a:t>
            </a:r>
          </a:p>
          <a:p>
            <a:pPr lvl="1"/>
            <a:r>
              <a:rPr lang="en-US" sz="2200" dirty="0"/>
              <a:t>Wellbeing, confidence, meaningful activity</a:t>
            </a:r>
          </a:p>
          <a:p>
            <a:pPr lvl="1"/>
            <a:r>
              <a:rPr lang="en-US" sz="2200" dirty="0"/>
              <a:t>Skills and experience</a:t>
            </a:r>
          </a:p>
          <a:p>
            <a:pPr lvl="1"/>
            <a:r>
              <a:rPr lang="en-US" sz="2200" dirty="0"/>
              <a:t>Social connections</a:t>
            </a:r>
          </a:p>
        </p:txBody>
      </p:sp>
    </p:spTree>
    <p:extLst>
      <p:ext uri="{BB962C8B-B14F-4D97-AF65-F5344CB8AC3E}">
        <p14:creationId xmlns:p14="http://schemas.microsoft.com/office/powerpoint/2010/main" val="4220957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1E3E91-C7D7-2641-981D-69AC1657263F}"/>
              </a:ext>
            </a:extLst>
          </p:cNvPr>
          <p:cNvSpPr>
            <a:spLocks noGrp="1"/>
          </p:cNvSpPr>
          <p:nvPr>
            <p:ph idx="1"/>
          </p:nvPr>
        </p:nvSpPr>
        <p:spPr>
          <a:xfrm>
            <a:off x="909637" y="2332036"/>
            <a:ext cx="10372725" cy="4225927"/>
          </a:xfrm>
        </p:spPr>
        <p:txBody>
          <a:bodyPr>
            <a:normAutofit lnSpcReduction="10000"/>
          </a:bodyPr>
          <a:lstStyle/>
          <a:p>
            <a:pPr>
              <a:lnSpc>
                <a:spcPct val="150000"/>
              </a:lnSpc>
            </a:pPr>
            <a:r>
              <a:rPr lang="en-US" sz="2800" b="1" i="1" dirty="0"/>
              <a:t>“I actually wanted to go in there and everyone was so friendly. Like, you could walk into a room or</a:t>
            </a:r>
            <a:r>
              <a:rPr lang="en-AU" sz="2800" b="1" i="1" dirty="0"/>
              <a:t> </a:t>
            </a:r>
            <a:r>
              <a:rPr lang="en-US" sz="2800" b="1" i="1" dirty="0"/>
              <a:t>into the office to get your name badge and people weren't looking over your shoulder. And just</a:t>
            </a:r>
            <a:r>
              <a:rPr lang="en-AU" sz="2800" b="1" i="1" dirty="0"/>
              <a:t> </a:t>
            </a:r>
            <a:r>
              <a:rPr lang="en-US" sz="2800" b="1" i="1" dirty="0"/>
              <a:t>being with other people and, helping other people. And I actually started feeling better, myself, like emotionally and physically.”  </a:t>
            </a:r>
            <a:r>
              <a:rPr lang="en-US" sz="2200" b="1" i="1" dirty="0"/>
              <a:t>    </a:t>
            </a:r>
            <a:r>
              <a:rPr lang="en-US" sz="2200" i="1" dirty="0"/>
              <a:t>-Community member</a:t>
            </a:r>
            <a:endParaRPr lang="en-AU" sz="2200" i="1" dirty="0"/>
          </a:p>
          <a:p>
            <a:endParaRPr lang="en-US" dirty="0"/>
          </a:p>
        </p:txBody>
      </p:sp>
    </p:spTree>
    <p:extLst>
      <p:ext uri="{BB962C8B-B14F-4D97-AF65-F5344CB8AC3E}">
        <p14:creationId xmlns:p14="http://schemas.microsoft.com/office/powerpoint/2010/main" val="3465421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63C6F-DD95-0C49-8282-19E29105E343}"/>
              </a:ext>
            </a:extLst>
          </p:cNvPr>
          <p:cNvSpPr>
            <a:spLocks noGrp="1"/>
          </p:cNvSpPr>
          <p:nvPr>
            <p:ph type="title"/>
          </p:nvPr>
        </p:nvSpPr>
        <p:spPr>
          <a:xfrm>
            <a:off x="1154954" y="826184"/>
            <a:ext cx="8761413" cy="706964"/>
          </a:xfrm>
        </p:spPr>
        <p:txBody>
          <a:bodyPr/>
          <a:lstStyle/>
          <a:p>
            <a:r>
              <a:rPr lang="en-US" b="1" dirty="0"/>
              <a:t>The project principles</a:t>
            </a:r>
          </a:p>
        </p:txBody>
      </p:sp>
      <p:sp>
        <p:nvSpPr>
          <p:cNvPr id="3" name="Content Placeholder 2">
            <a:extLst>
              <a:ext uri="{FF2B5EF4-FFF2-40B4-BE49-F238E27FC236}">
                <a16:creationId xmlns:a16="http://schemas.microsoft.com/office/drawing/2014/main" id="{8CE6A7F1-684E-4D49-8A0C-49695D812CEF}"/>
              </a:ext>
            </a:extLst>
          </p:cNvPr>
          <p:cNvSpPr>
            <a:spLocks noGrp="1"/>
          </p:cNvSpPr>
          <p:nvPr>
            <p:ph idx="1"/>
          </p:nvPr>
        </p:nvSpPr>
        <p:spPr>
          <a:xfrm>
            <a:off x="737420" y="2257425"/>
            <a:ext cx="10382864" cy="4329113"/>
          </a:xfrm>
        </p:spPr>
        <p:txBody>
          <a:bodyPr>
            <a:normAutofit lnSpcReduction="10000"/>
          </a:bodyPr>
          <a:lstStyle/>
          <a:p>
            <a:endParaRPr lang="en-US" sz="2400" b="1" dirty="0"/>
          </a:p>
          <a:p>
            <a:r>
              <a:rPr lang="en-US" sz="2400" b="1" dirty="0"/>
              <a:t>Community development + participatory principles =</a:t>
            </a:r>
          </a:p>
          <a:p>
            <a:endParaRPr lang="en-US" sz="2400" b="1" dirty="0"/>
          </a:p>
          <a:p>
            <a:pPr lvl="1"/>
            <a:r>
              <a:rPr lang="en-US" sz="2200" dirty="0"/>
              <a:t>Steering committee; volunteer &amp; disability sector, community members</a:t>
            </a:r>
          </a:p>
          <a:p>
            <a:pPr lvl="1"/>
            <a:r>
              <a:rPr lang="en-US" sz="2200" dirty="0"/>
              <a:t>Consultations with community groups &amp; stakeholders</a:t>
            </a:r>
          </a:p>
          <a:p>
            <a:pPr lvl="1"/>
            <a:r>
              <a:rPr lang="en-US" sz="2200" dirty="0"/>
              <a:t>Commitment to provide regular feedback to community</a:t>
            </a:r>
          </a:p>
          <a:p>
            <a:pPr lvl="1"/>
            <a:r>
              <a:rPr lang="en-US" sz="2200" dirty="0"/>
              <a:t>Community &amp; networking events as part of dissemination strategy</a:t>
            </a:r>
          </a:p>
          <a:p>
            <a:pPr marL="57150" indent="0">
              <a:buNone/>
            </a:pPr>
            <a:endParaRPr lang="en-US" sz="2400" dirty="0"/>
          </a:p>
          <a:p>
            <a:pPr marL="57150" indent="0">
              <a:buNone/>
            </a:pPr>
            <a:r>
              <a:rPr lang="en-US" sz="2400" b="1" i="1" dirty="0"/>
              <a:t>Leading to…</a:t>
            </a:r>
          </a:p>
        </p:txBody>
      </p:sp>
    </p:spTree>
    <p:extLst>
      <p:ext uri="{BB962C8B-B14F-4D97-AF65-F5344CB8AC3E}">
        <p14:creationId xmlns:p14="http://schemas.microsoft.com/office/powerpoint/2010/main" val="4044033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63C6F-DD95-0C49-8282-19E29105E343}"/>
              </a:ext>
            </a:extLst>
          </p:cNvPr>
          <p:cNvSpPr>
            <a:spLocks noGrp="1"/>
          </p:cNvSpPr>
          <p:nvPr>
            <p:ph type="title"/>
          </p:nvPr>
        </p:nvSpPr>
        <p:spPr>
          <a:xfrm>
            <a:off x="1154954" y="826184"/>
            <a:ext cx="8761413" cy="706964"/>
          </a:xfrm>
        </p:spPr>
        <p:txBody>
          <a:bodyPr/>
          <a:lstStyle/>
          <a:p>
            <a:r>
              <a:rPr lang="en-US" sz="4000" b="1" dirty="0"/>
              <a:t>Key project outcomes</a:t>
            </a:r>
          </a:p>
        </p:txBody>
      </p:sp>
      <p:sp>
        <p:nvSpPr>
          <p:cNvPr id="3" name="Content Placeholder 2">
            <a:extLst>
              <a:ext uri="{FF2B5EF4-FFF2-40B4-BE49-F238E27FC236}">
                <a16:creationId xmlns:a16="http://schemas.microsoft.com/office/drawing/2014/main" id="{8CE6A7F1-684E-4D49-8A0C-49695D812CEF}"/>
              </a:ext>
            </a:extLst>
          </p:cNvPr>
          <p:cNvSpPr>
            <a:spLocks noGrp="1"/>
          </p:cNvSpPr>
          <p:nvPr>
            <p:ph idx="1"/>
          </p:nvPr>
        </p:nvSpPr>
        <p:spPr>
          <a:xfrm>
            <a:off x="737420" y="2257425"/>
            <a:ext cx="10382864" cy="4329113"/>
          </a:xfrm>
        </p:spPr>
        <p:txBody>
          <a:bodyPr>
            <a:normAutofit fontScale="92500"/>
          </a:bodyPr>
          <a:lstStyle/>
          <a:p>
            <a:pPr>
              <a:lnSpc>
                <a:spcPct val="150000"/>
              </a:lnSpc>
            </a:pPr>
            <a:r>
              <a:rPr lang="en-US" sz="3200" dirty="0"/>
              <a:t>Opportunities for promotion of inclusive volunteering</a:t>
            </a:r>
          </a:p>
          <a:p>
            <a:pPr>
              <a:lnSpc>
                <a:spcPct val="150000"/>
              </a:lnSpc>
            </a:pPr>
            <a:r>
              <a:rPr lang="en-US" sz="3200" dirty="0"/>
              <a:t>Improved organisational networks and connections</a:t>
            </a:r>
          </a:p>
          <a:p>
            <a:pPr>
              <a:lnSpc>
                <a:spcPct val="150000"/>
              </a:lnSpc>
            </a:pPr>
            <a:r>
              <a:rPr lang="en-US" sz="3200" dirty="0"/>
              <a:t>Direct volunteer opportunities</a:t>
            </a:r>
          </a:p>
          <a:p>
            <a:pPr>
              <a:lnSpc>
                <a:spcPct val="150000"/>
              </a:lnSpc>
            </a:pPr>
            <a:r>
              <a:rPr lang="en-US" sz="3200" dirty="0"/>
              <a:t>Increased organisational capacity</a:t>
            </a:r>
          </a:p>
          <a:p>
            <a:pPr marL="0" indent="0">
              <a:buNone/>
            </a:pPr>
            <a:endParaRPr lang="en-US" sz="2400" dirty="0"/>
          </a:p>
        </p:txBody>
      </p:sp>
    </p:spTree>
    <p:extLst>
      <p:ext uri="{BB962C8B-B14F-4D97-AF65-F5344CB8AC3E}">
        <p14:creationId xmlns:p14="http://schemas.microsoft.com/office/powerpoint/2010/main" val="1780096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63C6F-DD95-0C49-8282-19E29105E343}"/>
              </a:ext>
            </a:extLst>
          </p:cNvPr>
          <p:cNvSpPr>
            <a:spLocks noGrp="1"/>
          </p:cNvSpPr>
          <p:nvPr>
            <p:ph type="title"/>
          </p:nvPr>
        </p:nvSpPr>
        <p:spPr>
          <a:xfrm>
            <a:off x="737420" y="619432"/>
            <a:ext cx="1769807" cy="693175"/>
          </a:xfrm>
        </p:spPr>
        <p:txBody>
          <a:bodyPr/>
          <a:lstStyle/>
          <a:p>
            <a:r>
              <a:rPr lang="en-US" sz="2400" dirty="0"/>
              <a:t>Summary:		</a:t>
            </a:r>
          </a:p>
        </p:txBody>
      </p:sp>
      <p:sp>
        <p:nvSpPr>
          <p:cNvPr id="3" name="Content Placeholder 2">
            <a:extLst>
              <a:ext uri="{FF2B5EF4-FFF2-40B4-BE49-F238E27FC236}">
                <a16:creationId xmlns:a16="http://schemas.microsoft.com/office/drawing/2014/main" id="{8CE6A7F1-684E-4D49-8A0C-49695D812CEF}"/>
              </a:ext>
            </a:extLst>
          </p:cNvPr>
          <p:cNvSpPr>
            <a:spLocks noGrp="1"/>
          </p:cNvSpPr>
          <p:nvPr>
            <p:ph idx="1"/>
          </p:nvPr>
        </p:nvSpPr>
        <p:spPr>
          <a:xfrm>
            <a:off x="737420" y="2257426"/>
            <a:ext cx="10382864" cy="3804162"/>
          </a:xfrm>
        </p:spPr>
        <p:txBody>
          <a:bodyPr>
            <a:normAutofit fontScale="92500" lnSpcReduction="20000"/>
          </a:bodyPr>
          <a:lstStyle/>
          <a:p>
            <a:endParaRPr lang="en-US" sz="3200" dirty="0"/>
          </a:p>
          <a:p>
            <a:pPr>
              <a:lnSpc>
                <a:spcPct val="150000"/>
              </a:lnSpc>
            </a:pPr>
            <a:r>
              <a:rPr lang="en-US" sz="3200" dirty="0"/>
              <a:t>Diversity &amp; inclusion = enhanced capacity of organisations and volunteer programs</a:t>
            </a:r>
          </a:p>
          <a:p>
            <a:pPr>
              <a:lnSpc>
                <a:spcPct val="150000"/>
              </a:lnSpc>
            </a:pPr>
            <a:endParaRPr lang="en-US" sz="3200" dirty="0"/>
          </a:p>
          <a:p>
            <a:pPr>
              <a:lnSpc>
                <a:spcPct val="150000"/>
              </a:lnSpc>
            </a:pPr>
            <a:r>
              <a:rPr lang="en-US" sz="3200" dirty="0"/>
              <a:t>Community development principles = increased opportunities for communities and organisations</a:t>
            </a:r>
          </a:p>
        </p:txBody>
      </p:sp>
      <p:sp>
        <p:nvSpPr>
          <p:cNvPr id="4" name="TextBox 3">
            <a:extLst>
              <a:ext uri="{FF2B5EF4-FFF2-40B4-BE49-F238E27FC236}">
                <a16:creationId xmlns:a16="http://schemas.microsoft.com/office/drawing/2014/main" id="{DEC80B05-A6EB-D34D-96DB-2FFE7E9CD485}"/>
              </a:ext>
            </a:extLst>
          </p:cNvPr>
          <p:cNvSpPr txBox="1"/>
          <p:nvPr/>
        </p:nvSpPr>
        <p:spPr>
          <a:xfrm>
            <a:off x="2507227" y="966019"/>
            <a:ext cx="6695767" cy="830997"/>
          </a:xfrm>
          <a:prstGeom prst="rect">
            <a:avLst/>
          </a:prstGeom>
          <a:noFill/>
        </p:spPr>
        <p:txBody>
          <a:bodyPr wrap="square" rtlCol="0">
            <a:spAutoFit/>
          </a:bodyPr>
          <a:lstStyle/>
          <a:p>
            <a:pPr algn="ctr"/>
            <a:r>
              <a:rPr lang="en-US" sz="4800" b="1" dirty="0">
                <a:solidFill>
                  <a:schemeClr val="bg1"/>
                </a:solidFill>
              </a:rPr>
              <a:t>Enhance</a:t>
            </a:r>
          </a:p>
        </p:txBody>
      </p:sp>
    </p:spTree>
    <p:extLst>
      <p:ext uri="{BB962C8B-B14F-4D97-AF65-F5344CB8AC3E}">
        <p14:creationId xmlns:p14="http://schemas.microsoft.com/office/powerpoint/2010/main" val="3701498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63C6F-DD95-0C49-8282-19E29105E343}"/>
              </a:ext>
            </a:extLst>
          </p:cNvPr>
          <p:cNvSpPr>
            <a:spLocks noGrp="1"/>
          </p:cNvSpPr>
          <p:nvPr>
            <p:ph type="title"/>
          </p:nvPr>
        </p:nvSpPr>
        <p:spPr>
          <a:xfrm>
            <a:off x="737420" y="619432"/>
            <a:ext cx="1769807" cy="693175"/>
          </a:xfrm>
        </p:spPr>
        <p:txBody>
          <a:bodyPr/>
          <a:lstStyle/>
          <a:p>
            <a:r>
              <a:rPr lang="en-US" sz="2400" dirty="0"/>
              <a:t>Summary:		</a:t>
            </a:r>
          </a:p>
        </p:txBody>
      </p:sp>
      <p:sp>
        <p:nvSpPr>
          <p:cNvPr id="3" name="Content Placeholder 2">
            <a:extLst>
              <a:ext uri="{FF2B5EF4-FFF2-40B4-BE49-F238E27FC236}">
                <a16:creationId xmlns:a16="http://schemas.microsoft.com/office/drawing/2014/main" id="{8CE6A7F1-684E-4D49-8A0C-49695D812CEF}"/>
              </a:ext>
            </a:extLst>
          </p:cNvPr>
          <p:cNvSpPr>
            <a:spLocks noGrp="1"/>
          </p:cNvSpPr>
          <p:nvPr>
            <p:ph idx="1"/>
          </p:nvPr>
        </p:nvSpPr>
        <p:spPr>
          <a:xfrm>
            <a:off x="737420" y="2257425"/>
            <a:ext cx="10751574" cy="4329113"/>
          </a:xfrm>
        </p:spPr>
        <p:txBody>
          <a:bodyPr>
            <a:normAutofit fontScale="92500" lnSpcReduction="10000"/>
          </a:bodyPr>
          <a:lstStyle/>
          <a:p>
            <a:endParaRPr lang="en-US" sz="3200" dirty="0"/>
          </a:p>
          <a:p>
            <a:pPr>
              <a:lnSpc>
                <a:spcPct val="150000"/>
              </a:lnSpc>
            </a:pPr>
            <a:r>
              <a:rPr lang="en-US" sz="3200" dirty="0"/>
              <a:t>Volunteering = social connections = volunteering…</a:t>
            </a:r>
          </a:p>
          <a:p>
            <a:pPr>
              <a:lnSpc>
                <a:spcPct val="150000"/>
              </a:lnSpc>
            </a:pPr>
            <a:endParaRPr lang="en-US" sz="3200" dirty="0"/>
          </a:p>
          <a:p>
            <a:pPr>
              <a:lnSpc>
                <a:spcPct val="150000"/>
              </a:lnSpc>
            </a:pPr>
            <a:r>
              <a:rPr lang="en-US" sz="3200" dirty="0"/>
              <a:t>Participatory approaches </a:t>
            </a:r>
            <a:r>
              <a:rPr lang="en-US" sz="3000" dirty="0"/>
              <a:t>increased connections…</a:t>
            </a:r>
          </a:p>
          <a:p>
            <a:pPr lvl="2">
              <a:lnSpc>
                <a:spcPct val="150000"/>
              </a:lnSpc>
            </a:pPr>
            <a:r>
              <a:rPr lang="en-US" sz="2800" dirty="0"/>
              <a:t>With the community</a:t>
            </a:r>
          </a:p>
          <a:p>
            <a:pPr lvl="2">
              <a:lnSpc>
                <a:spcPct val="150000"/>
              </a:lnSpc>
            </a:pPr>
            <a:r>
              <a:rPr lang="en-US" sz="2800" dirty="0"/>
              <a:t>Between organisations</a:t>
            </a:r>
          </a:p>
        </p:txBody>
      </p:sp>
      <p:sp>
        <p:nvSpPr>
          <p:cNvPr id="4" name="TextBox 3">
            <a:extLst>
              <a:ext uri="{FF2B5EF4-FFF2-40B4-BE49-F238E27FC236}">
                <a16:creationId xmlns:a16="http://schemas.microsoft.com/office/drawing/2014/main" id="{DEC80B05-A6EB-D34D-96DB-2FFE7E9CD485}"/>
              </a:ext>
            </a:extLst>
          </p:cNvPr>
          <p:cNvSpPr txBox="1"/>
          <p:nvPr/>
        </p:nvSpPr>
        <p:spPr>
          <a:xfrm>
            <a:off x="2507227" y="966019"/>
            <a:ext cx="6695767" cy="830997"/>
          </a:xfrm>
          <a:prstGeom prst="rect">
            <a:avLst/>
          </a:prstGeom>
          <a:noFill/>
        </p:spPr>
        <p:txBody>
          <a:bodyPr wrap="square" rtlCol="0">
            <a:spAutoFit/>
          </a:bodyPr>
          <a:lstStyle/>
          <a:p>
            <a:pPr algn="ctr"/>
            <a:r>
              <a:rPr lang="en-US" sz="4800" b="1" dirty="0">
                <a:solidFill>
                  <a:schemeClr val="bg1"/>
                </a:solidFill>
              </a:rPr>
              <a:t>Connect</a:t>
            </a:r>
          </a:p>
        </p:txBody>
      </p:sp>
    </p:spTree>
    <p:extLst>
      <p:ext uri="{BB962C8B-B14F-4D97-AF65-F5344CB8AC3E}">
        <p14:creationId xmlns:p14="http://schemas.microsoft.com/office/powerpoint/2010/main" val="627442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5BA30-5510-B846-AD8F-CBCE28DB1D2F}"/>
              </a:ext>
            </a:extLst>
          </p:cNvPr>
          <p:cNvSpPr>
            <a:spLocks noGrp="1"/>
          </p:cNvSpPr>
          <p:nvPr>
            <p:ph type="title"/>
          </p:nvPr>
        </p:nvSpPr>
        <p:spPr/>
        <p:txBody>
          <a:bodyPr/>
          <a:lstStyle/>
          <a:p>
            <a:r>
              <a:rPr lang="en-US" b="1" dirty="0"/>
              <a:t>Acknowledgements</a:t>
            </a:r>
          </a:p>
        </p:txBody>
      </p:sp>
      <p:sp>
        <p:nvSpPr>
          <p:cNvPr id="3" name="Content Placeholder 2">
            <a:extLst>
              <a:ext uri="{FF2B5EF4-FFF2-40B4-BE49-F238E27FC236}">
                <a16:creationId xmlns:a16="http://schemas.microsoft.com/office/drawing/2014/main" id="{355C6EEA-A093-3A4C-AA4F-754F03E5F7BA}"/>
              </a:ext>
            </a:extLst>
          </p:cNvPr>
          <p:cNvSpPr>
            <a:spLocks noGrp="1"/>
          </p:cNvSpPr>
          <p:nvPr>
            <p:ph idx="1"/>
          </p:nvPr>
        </p:nvSpPr>
        <p:spPr>
          <a:xfrm>
            <a:off x="754903" y="2334219"/>
            <a:ext cx="4902947" cy="4157662"/>
          </a:xfrm>
        </p:spPr>
        <p:txBody>
          <a:bodyPr>
            <a:normAutofit/>
          </a:bodyPr>
          <a:lstStyle/>
          <a:p>
            <a:r>
              <a:rPr lang="en-US" sz="2400" dirty="0"/>
              <a:t>The Brimbank community</a:t>
            </a:r>
          </a:p>
          <a:p>
            <a:pPr marL="0" indent="0">
              <a:buNone/>
            </a:pPr>
            <a:endParaRPr lang="en-US" sz="2400" dirty="0"/>
          </a:p>
          <a:p>
            <a:r>
              <a:rPr lang="en-US" sz="2400" dirty="0"/>
              <a:t>Staff, students and committee of Duke Street Community House</a:t>
            </a:r>
          </a:p>
          <a:p>
            <a:pPr marL="0" indent="0">
              <a:buNone/>
            </a:pPr>
            <a:endParaRPr lang="en-US" sz="2400" dirty="0"/>
          </a:p>
          <a:p>
            <a:r>
              <a:rPr lang="en-US" sz="2400" dirty="0"/>
              <a:t>Volunteers!</a:t>
            </a:r>
          </a:p>
        </p:txBody>
      </p:sp>
      <p:sp>
        <p:nvSpPr>
          <p:cNvPr id="4" name="TextBox 3">
            <a:extLst>
              <a:ext uri="{FF2B5EF4-FFF2-40B4-BE49-F238E27FC236}">
                <a16:creationId xmlns:a16="http://schemas.microsoft.com/office/drawing/2014/main" id="{8AEE3A96-9A91-FE4C-8389-007C5EAD43F0}"/>
              </a:ext>
            </a:extLst>
          </p:cNvPr>
          <p:cNvSpPr txBox="1"/>
          <p:nvPr/>
        </p:nvSpPr>
        <p:spPr>
          <a:xfrm>
            <a:off x="5486400" y="2302966"/>
            <a:ext cx="6415088" cy="4558107"/>
          </a:xfrm>
          <a:prstGeom prst="rect">
            <a:avLst/>
          </a:prstGeom>
          <a:noFill/>
        </p:spPr>
        <p:txBody>
          <a:bodyPr wrap="square" rtlCol="0">
            <a:spAutoFit/>
          </a:bodyPr>
          <a:lstStyle/>
          <a:p>
            <a:r>
              <a:rPr lang="en-US" sz="2400" dirty="0"/>
              <a:t>Project steering committee</a:t>
            </a:r>
          </a:p>
          <a:p>
            <a:pPr marL="800100" lvl="1" indent="-342900">
              <a:lnSpc>
                <a:spcPct val="150000"/>
              </a:lnSpc>
              <a:buFont typeface="Arial" panose="020B0604020202020204" pitchFamily="34" charset="0"/>
              <a:buChar char="•"/>
            </a:pPr>
            <a:r>
              <a:rPr lang="en-US" sz="2000" dirty="0"/>
              <a:t>Genia </a:t>
            </a:r>
            <a:r>
              <a:rPr lang="en-US" sz="2000" dirty="0" err="1"/>
              <a:t>Sawczyn</a:t>
            </a:r>
            <a:r>
              <a:rPr lang="en-US" sz="2000" dirty="0"/>
              <a:t> (DHHS)</a:t>
            </a:r>
          </a:p>
          <a:p>
            <a:pPr marL="800100" lvl="1" indent="-342900">
              <a:lnSpc>
                <a:spcPct val="150000"/>
              </a:lnSpc>
              <a:buFont typeface="Arial" panose="020B0604020202020204" pitchFamily="34" charset="0"/>
              <a:buChar char="•"/>
            </a:pPr>
            <a:r>
              <a:rPr lang="en-US" sz="2000" dirty="0"/>
              <a:t>Lana Bedford (DSCH)</a:t>
            </a:r>
          </a:p>
          <a:p>
            <a:pPr marL="800100" lvl="1" indent="-342900">
              <a:lnSpc>
                <a:spcPct val="150000"/>
              </a:lnSpc>
              <a:buFont typeface="Arial" panose="020B0604020202020204" pitchFamily="34" charset="0"/>
              <a:buChar char="•"/>
            </a:pPr>
            <a:r>
              <a:rPr lang="en-US" sz="2000" dirty="0"/>
              <a:t>Lisa Frost (Brimbank Council)</a:t>
            </a:r>
          </a:p>
          <a:p>
            <a:pPr marL="800100" lvl="1" indent="-342900">
              <a:lnSpc>
                <a:spcPct val="150000"/>
              </a:lnSpc>
              <a:buFont typeface="Arial" panose="020B0604020202020204" pitchFamily="34" charset="0"/>
              <a:buChar char="•"/>
            </a:pPr>
            <a:r>
              <a:rPr lang="en-US" sz="2000" dirty="0"/>
              <a:t>Christine Bell (Brimbank Council)</a:t>
            </a:r>
          </a:p>
          <a:p>
            <a:pPr marL="800100" lvl="1" indent="-342900">
              <a:lnSpc>
                <a:spcPct val="150000"/>
              </a:lnSpc>
              <a:buFont typeface="Arial" panose="020B0604020202020204" pitchFamily="34" charset="0"/>
              <a:buChar char="•"/>
            </a:pPr>
            <a:r>
              <a:rPr lang="en-US" sz="2000" dirty="0"/>
              <a:t>Jason </a:t>
            </a:r>
            <a:r>
              <a:rPr lang="en-US" sz="2000" dirty="0" err="1"/>
              <a:t>Heagerty</a:t>
            </a:r>
            <a:r>
              <a:rPr lang="en-US" sz="2000" dirty="0"/>
              <a:t> (Community member)</a:t>
            </a:r>
          </a:p>
          <a:p>
            <a:pPr marL="800100" lvl="1" indent="-342900">
              <a:lnSpc>
                <a:spcPct val="150000"/>
              </a:lnSpc>
              <a:buFont typeface="Arial" panose="020B0604020202020204" pitchFamily="34" charset="0"/>
              <a:buChar char="•"/>
            </a:pPr>
            <a:r>
              <a:rPr lang="en-US" sz="2000" dirty="0"/>
              <a:t>Jane Pearce (Mambourin)</a:t>
            </a:r>
          </a:p>
          <a:p>
            <a:pPr marL="800100" lvl="1" indent="-342900">
              <a:lnSpc>
                <a:spcPct val="150000"/>
              </a:lnSpc>
              <a:buFont typeface="Arial" panose="020B0604020202020204" pitchFamily="34" charset="0"/>
              <a:buChar char="•"/>
            </a:pPr>
            <a:r>
              <a:rPr lang="en-US" sz="2000" dirty="0"/>
              <a:t>Dominic </a:t>
            </a:r>
            <a:r>
              <a:rPr lang="en-US" sz="2000" dirty="0" err="1"/>
              <a:t>Szeker</a:t>
            </a:r>
            <a:r>
              <a:rPr lang="en-US" sz="2000" dirty="0"/>
              <a:t> (Volunteering Victoria)</a:t>
            </a:r>
          </a:p>
          <a:p>
            <a:pPr marL="800100" lvl="1" indent="-342900">
              <a:lnSpc>
                <a:spcPct val="150000"/>
              </a:lnSpc>
              <a:buFont typeface="Arial" panose="020B0604020202020204" pitchFamily="34" charset="0"/>
              <a:buChar char="•"/>
            </a:pPr>
            <a:r>
              <a:rPr lang="en-US" sz="2000" dirty="0"/>
              <a:t>Josie Marchione (WCIG)</a:t>
            </a:r>
          </a:p>
          <a:p>
            <a:pPr marL="800100" lvl="1" indent="-342900">
              <a:lnSpc>
                <a:spcPct val="150000"/>
              </a:lnSpc>
              <a:buFont typeface="Arial" panose="020B0604020202020204" pitchFamily="34" charset="0"/>
              <a:buChar char="•"/>
            </a:pPr>
            <a:r>
              <a:rPr lang="en-US" sz="2000" dirty="0"/>
              <a:t>Scope, Volunteer West, Tipping Foundation</a:t>
            </a:r>
          </a:p>
        </p:txBody>
      </p:sp>
    </p:spTree>
    <p:extLst>
      <p:ext uri="{BB962C8B-B14F-4D97-AF65-F5344CB8AC3E}">
        <p14:creationId xmlns:p14="http://schemas.microsoft.com/office/powerpoint/2010/main" val="1466487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4C2E8-86FA-0241-8C26-C0D7F0899579}"/>
              </a:ext>
            </a:extLst>
          </p:cNvPr>
          <p:cNvSpPr>
            <a:spLocks noGrp="1"/>
          </p:cNvSpPr>
          <p:nvPr>
            <p:ph type="title"/>
          </p:nvPr>
        </p:nvSpPr>
        <p:spPr/>
        <p:txBody>
          <a:bodyPr/>
          <a:lstStyle/>
          <a:p>
            <a:r>
              <a:rPr lang="en-US" b="1" dirty="0"/>
              <a:t>Context: The state of disability inclusion in volunteering</a:t>
            </a:r>
          </a:p>
        </p:txBody>
      </p:sp>
      <p:sp>
        <p:nvSpPr>
          <p:cNvPr id="3" name="Content Placeholder 2">
            <a:extLst>
              <a:ext uri="{FF2B5EF4-FFF2-40B4-BE49-F238E27FC236}">
                <a16:creationId xmlns:a16="http://schemas.microsoft.com/office/drawing/2014/main" id="{FB03111C-213E-0E4A-865E-372C3D739B26}"/>
              </a:ext>
            </a:extLst>
          </p:cNvPr>
          <p:cNvSpPr>
            <a:spLocks noGrp="1"/>
          </p:cNvSpPr>
          <p:nvPr>
            <p:ph idx="1"/>
          </p:nvPr>
        </p:nvSpPr>
        <p:spPr>
          <a:xfrm>
            <a:off x="752169" y="2462981"/>
            <a:ext cx="10574592" cy="3908322"/>
          </a:xfrm>
        </p:spPr>
        <p:txBody>
          <a:bodyPr>
            <a:normAutofit fontScale="92500" lnSpcReduction="10000"/>
          </a:bodyPr>
          <a:lstStyle/>
          <a:p>
            <a:pPr>
              <a:lnSpc>
                <a:spcPct val="150000"/>
              </a:lnSpc>
            </a:pPr>
            <a:r>
              <a:rPr lang="en-US" sz="2800" dirty="0"/>
              <a:t>1 in 5 Australians live with disability</a:t>
            </a:r>
          </a:p>
          <a:p>
            <a:pPr>
              <a:lnSpc>
                <a:spcPct val="150000"/>
              </a:lnSpc>
            </a:pPr>
            <a:r>
              <a:rPr lang="en-US" sz="2800" dirty="0"/>
              <a:t>People living with disability experience higher rates of social inequality across numerous measures</a:t>
            </a:r>
          </a:p>
          <a:p>
            <a:pPr>
              <a:lnSpc>
                <a:spcPct val="150000"/>
              </a:lnSpc>
            </a:pPr>
            <a:r>
              <a:rPr lang="en-US" sz="2800" dirty="0"/>
              <a:t>Volunteering as an opportunity for community and social participation</a:t>
            </a:r>
          </a:p>
          <a:p>
            <a:pPr>
              <a:lnSpc>
                <a:spcPct val="150000"/>
              </a:lnSpc>
            </a:pPr>
            <a:r>
              <a:rPr lang="en-US" sz="2800" dirty="0"/>
              <a:t>People living with disability experience barriers to volunteering</a:t>
            </a:r>
          </a:p>
          <a:p>
            <a:endParaRPr lang="en-US" sz="2400" dirty="0"/>
          </a:p>
        </p:txBody>
      </p:sp>
    </p:spTree>
    <p:extLst>
      <p:ext uri="{BB962C8B-B14F-4D97-AF65-F5344CB8AC3E}">
        <p14:creationId xmlns:p14="http://schemas.microsoft.com/office/powerpoint/2010/main" val="1896266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4C2E8-86FA-0241-8C26-C0D7F0899579}"/>
              </a:ext>
            </a:extLst>
          </p:cNvPr>
          <p:cNvSpPr>
            <a:spLocks noGrp="1"/>
          </p:cNvSpPr>
          <p:nvPr>
            <p:ph type="title"/>
          </p:nvPr>
        </p:nvSpPr>
        <p:spPr/>
        <p:txBody>
          <a:bodyPr/>
          <a:lstStyle/>
          <a:p>
            <a:r>
              <a:rPr lang="en-US" b="1" dirty="0"/>
              <a:t>Pathways to Participation:</a:t>
            </a:r>
            <a:br>
              <a:rPr lang="en-US" b="1" dirty="0"/>
            </a:br>
            <a:r>
              <a:rPr lang="en-US" b="1" dirty="0"/>
              <a:t>Project Overview</a:t>
            </a:r>
          </a:p>
        </p:txBody>
      </p:sp>
      <p:sp>
        <p:nvSpPr>
          <p:cNvPr id="3" name="Content Placeholder 2">
            <a:extLst>
              <a:ext uri="{FF2B5EF4-FFF2-40B4-BE49-F238E27FC236}">
                <a16:creationId xmlns:a16="http://schemas.microsoft.com/office/drawing/2014/main" id="{FB03111C-213E-0E4A-865E-372C3D739B26}"/>
              </a:ext>
            </a:extLst>
          </p:cNvPr>
          <p:cNvSpPr>
            <a:spLocks noGrp="1"/>
          </p:cNvSpPr>
          <p:nvPr>
            <p:ph idx="1"/>
          </p:nvPr>
        </p:nvSpPr>
        <p:spPr>
          <a:xfrm>
            <a:off x="545689" y="2477729"/>
            <a:ext cx="10781071" cy="4026310"/>
          </a:xfrm>
        </p:spPr>
        <p:txBody>
          <a:bodyPr>
            <a:normAutofit fontScale="92500" lnSpcReduction="20000"/>
          </a:bodyPr>
          <a:lstStyle/>
          <a:p>
            <a:pPr>
              <a:lnSpc>
                <a:spcPct val="150000"/>
              </a:lnSpc>
            </a:pPr>
            <a:r>
              <a:rPr lang="en-US" sz="2400" dirty="0"/>
              <a:t>Local community research project funded by DHHS Brimbank/Melton</a:t>
            </a:r>
          </a:p>
          <a:p>
            <a:pPr marL="0" indent="0">
              <a:lnSpc>
                <a:spcPct val="150000"/>
              </a:lnSpc>
              <a:buNone/>
            </a:pPr>
            <a:endParaRPr lang="en-US" sz="2400" dirty="0"/>
          </a:p>
          <a:p>
            <a:pPr>
              <a:lnSpc>
                <a:spcPct val="150000"/>
              </a:lnSpc>
            </a:pPr>
            <a:r>
              <a:rPr lang="en-US" sz="2400" dirty="0"/>
              <a:t>Aims: </a:t>
            </a:r>
          </a:p>
          <a:p>
            <a:pPr lvl="1">
              <a:lnSpc>
                <a:spcPct val="150000"/>
              </a:lnSpc>
            </a:pPr>
            <a:r>
              <a:rPr lang="en-US" sz="2200" dirty="0"/>
              <a:t>To explore the issue of disability inclusion in volunteering in the local area of Brimbank City Council, an LGA in Western Metropolitan Melbourne from the perspective of:</a:t>
            </a:r>
          </a:p>
          <a:p>
            <a:pPr lvl="2">
              <a:lnSpc>
                <a:spcPct val="150000"/>
              </a:lnSpc>
            </a:pPr>
            <a:r>
              <a:rPr lang="en-US" sz="2000" dirty="0"/>
              <a:t>Community members living with disability</a:t>
            </a:r>
          </a:p>
          <a:p>
            <a:pPr lvl="2">
              <a:lnSpc>
                <a:spcPct val="150000"/>
              </a:lnSpc>
            </a:pPr>
            <a:r>
              <a:rPr lang="en-US" sz="2000" dirty="0"/>
              <a:t>Local volunteering involving organisations</a:t>
            </a:r>
          </a:p>
        </p:txBody>
      </p:sp>
    </p:spTree>
    <p:extLst>
      <p:ext uri="{BB962C8B-B14F-4D97-AF65-F5344CB8AC3E}">
        <p14:creationId xmlns:p14="http://schemas.microsoft.com/office/powerpoint/2010/main" val="2264584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4C2E8-86FA-0241-8C26-C0D7F0899579}"/>
              </a:ext>
            </a:extLst>
          </p:cNvPr>
          <p:cNvSpPr>
            <a:spLocks noGrp="1"/>
          </p:cNvSpPr>
          <p:nvPr>
            <p:ph type="title"/>
          </p:nvPr>
        </p:nvSpPr>
        <p:spPr/>
        <p:txBody>
          <a:bodyPr/>
          <a:lstStyle/>
          <a:p>
            <a:r>
              <a:rPr lang="en-US" b="1" dirty="0"/>
              <a:t>Pathways to Participation:</a:t>
            </a:r>
            <a:br>
              <a:rPr lang="en-US" b="1" dirty="0"/>
            </a:br>
            <a:r>
              <a:rPr lang="en-US" b="1" dirty="0"/>
              <a:t>Project Overview</a:t>
            </a:r>
          </a:p>
        </p:txBody>
      </p:sp>
      <p:sp>
        <p:nvSpPr>
          <p:cNvPr id="3" name="Content Placeholder 2">
            <a:extLst>
              <a:ext uri="{FF2B5EF4-FFF2-40B4-BE49-F238E27FC236}">
                <a16:creationId xmlns:a16="http://schemas.microsoft.com/office/drawing/2014/main" id="{FB03111C-213E-0E4A-865E-372C3D739B26}"/>
              </a:ext>
            </a:extLst>
          </p:cNvPr>
          <p:cNvSpPr>
            <a:spLocks noGrp="1"/>
          </p:cNvSpPr>
          <p:nvPr>
            <p:ph idx="1"/>
          </p:nvPr>
        </p:nvSpPr>
        <p:spPr>
          <a:xfrm>
            <a:off x="545689" y="2477729"/>
            <a:ext cx="10781071" cy="4159045"/>
          </a:xfrm>
        </p:spPr>
        <p:txBody>
          <a:bodyPr>
            <a:normAutofit fontScale="92500" lnSpcReduction="10000"/>
          </a:bodyPr>
          <a:lstStyle/>
          <a:p>
            <a:r>
              <a:rPr lang="en-US" sz="2400" dirty="0"/>
              <a:t>Theoretical approach</a:t>
            </a:r>
          </a:p>
          <a:p>
            <a:pPr lvl="1"/>
            <a:r>
              <a:rPr lang="en-US" sz="2200" dirty="0"/>
              <a:t>Social model of disability and Human Rights approach</a:t>
            </a:r>
          </a:p>
          <a:p>
            <a:pPr lvl="1"/>
            <a:r>
              <a:rPr lang="en-US" sz="2200" dirty="0"/>
              <a:t>Integrated theory of volunteering</a:t>
            </a:r>
          </a:p>
          <a:p>
            <a:pPr lvl="1"/>
            <a:r>
              <a:rPr lang="en-US" sz="2200" dirty="0"/>
              <a:t>Community-based and participatory principles</a:t>
            </a:r>
          </a:p>
          <a:p>
            <a:endParaRPr lang="en-US" sz="2400" dirty="0"/>
          </a:p>
          <a:p>
            <a:r>
              <a:rPr lang="en-US" sz="2400" dirty="0"/>
              <a:t>Methods: </a:t>
            </a:r>
          </a:p>
          <a:p>
            <a:pPr lvl="1"/>
            <a:r>
              <a:rPr lang="en-US" sz="2200" dirty="0"/>
              <a:t>Community engagement, interviews and surveys</a:t>
            </a:r>
          </a:p>
          <a:p>
            <a:r>
              <a:rPr lang="en-US" sz="2400" dirty="0"/>
              <a:t>Participants</a:t>
            </a:r>
          </a:p>
          <a:p>
            <a:pPr lvl="1"/>
            <a:r>
              <a:rPr lang="en-US" sz="2200" dirty="0"/>
              <a:t>Community members living with disability </a:t>
            </a:r>
          </a:p>
          <a:p>
            <a:pPr lvl="1"/>
            <a:r>
              <a:rPr lang="en-US" sz="2200" dirty="0"/>
              <a:t>Volunteer-involving organisations (volunteer managers &amp; coordinators)</a:t>
            </a:r>
          </a:p>
        </p:txBody>
      </p:sp>
    </p:spTree>
    <p:extLst>
      <p:ext uri="{BB962C8B-B14F-4D97-AF65-F5344CB8AC3E}">
        <p14:creationId xmlns:p14="http://schemas.microsoft.com/office/powerpoint/2010/main" val="1632428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DA441-40A5-F842-B704-5F39E741EB73}"/>
              </a:ext>
            </a:extLst>
          </p:cNvPr>
          <p:cNvSpPr>
            <a:spLocks noGrp="1"/>
          </p:cNvSpPr>
          <p:nvPr>
            <p:ph type="title"/>
          </p:nvPr>
        </p:nvSpPr>
        <p:spPr>
          <a:xfrm>
            <a:off x="1154953" y="838201"/>
            <a:ext cx="8761413" cy="1020096"/>
          </a:xfrm>
        </p:spPr>
        <p:txBody>
          <a:bodyPr/>
          <a:lstStyle/>
          <a:p>
            <a:pPr algn="ctr"/>
            <a:r>
              <a:rPr lang="en-US" sz="5400" b="1" dirty="0"/>
              <a:t>Key research findings</a:t>
            </a:r>
          </a:p>
        </p:txBody>
      </p:sp>
      <p:sp>
        <p:nvSpPr>
          <p:cNvPr id="3" name="Content Placeholder 2">
            <a:extLst>
              <a:ext uri="{FF2B5EF4-FFF2-40B4-BE49-F238E27FC236}">
                <a16:creationId xmlns:a16="http://schemas.microsoft.com/office/drawing/2014/main" id="{6885314E-717B-4143-9B67-908FE5D21617}"/>
              </a:ext>
            </a:extLst>
          </p:cNvPr>
          <p:cNvSpPr>
            <a:spLocks noGrp="1"/>
          </p:cNvSpPr>
          <p:nvPr>
            <p:ph idx="1"/>
          </p:nvPr>
        </p:nvSpPr>
        <p:spPr>
          <a:xfrm>
            <a:off x="870155" y="2603499"/>
            <a:ext cx="10515600" cy="3826797"/>
          </a:xfrm>
        </p:spPr>
        <p:txBody>
          <a:bodyPr>
            <a:normAutofit fontScale="92500" lnSpcReduction="20000"/>
          </a:bodyPr>
          <a:lstStyle/>
          <a:p>
            <a:pPr>
              <a:lnSpc>
                <a:spcPct val="160000"/>
              </a:lnSpc>
            </a:pPr>
            <a:r>
              <a:rPr lang="en-US" sz="2800" b="1" dirty="0"/>
              <a:t>Finding 1:</a:t>
            </a:r>
            <a:r>
              <a:rPr lang="en-US" sz="2800" dirty="0"/>
              <a:t> The experience and skills of volunteers with disability</a:t>
            </a:r>
          </a:p>
          <a:p>
            <a:pPr>
              <a:lnSpc>
                <a:spcPct val="160000"/>
              </a:lnSpc>
            </a:pPr>
            <a:r>
              <a:rPr lang="en-US" sz="2800" b="1" dirty="0"/>
              <a:t>Finding 2:</a:t>
            </a:r>
            <a:r>
              <a:rPr lang="en-US" sz="2800" dirty="0"/>
              <a:t> The relationship between social connections and volunteering</a:t>
            </a:r>
          </a:p>
          <a:p>
            <a:pPr>
              <a:lnSpc>
                <a:spcPct val="160000"/>
              </a:lnSpc>
            </a:pPr>
            <a:r>
              <a:rPr lang="en-US" sz="2800" b="1" dirty="0"/>
              <a:t>Finding 3: </a:t>
            </a:r>
            <a:r>
              <a:rPr lang="en-US" sz="2800" dirty="0"/>
              <a:t>The role of organizational factors in inclusive volunteering</a:t>
            </a:r>
          </a:p>
          <a:p>
            <a:pPr>
              <a:lnSpc>
                <a:spcPct val="160000"/>
              </a:lnSpc>
            </a:pPr>
            <a:r>
              <a:rPr lang="en-US" sz="2800" b="1" dirty="0"/>
              <a:t>Finding 4:</a:t>
            </a:r>
            <a:r>
              <a:rPr lang="en-US" sz="2800" dirty="0"/>
              <a:t> The benefits of disability inclusion in volunteering</a:t>
            </a:r>
          </a:p>
          <a:p>
            <a:endParaRPr lang="en-US" dirty="0"/>
          </a:p>
          <a:p>
            <a:endParaRPr lang="en-US" dirty="0"/>
          </a:p>
          <a:p>
            <a:endParaRPr lang="en-US" dirty="0"/>
          </a:p>
        </p:txBody>
      </p:sp>
    </p:spTree>
    <p:extLst>
      <p:ext uri="{BB962C8B-B14F-4D97-AF65-F5344CB8AC3E}">
        <p14:creationId xmlns:p14="http://schemas.microsoft.com/office/powerpoint/2010/main" val="2009417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2E84E-8668-BA48-B786-4FB056AC31D0}"/>
              </a:ext>
            </a:extLst>
          </p:cNvPr>
          <p:cNvSpPr>
            <a:spLocks noGrp="1"/>
          </p:cNvSpPr>
          <p:nvPr>
            <p:ph type="title"/>
          </p:nvPr>
        </p:nvSpPr>
        <p:spPr/>
        <p:txBody>
          <a:bodyPr/>
          <a:lstStyle/>
          <a:p>
            <a:r>
              <a:rPr lang="en-US" b="1" dirty="0"/>
              <a:t>1. The Experience and Skills of Volunteers with disability</a:t>
            </a:r>
          </a:p>
        </p:txBody>
      </p:sp>
      <p:sp>
        <p:nvSpPr>
          <p:cNvPr id="3" name="Content Placeholder 2">
            <a:extLst>
              <a:ext uri="{FF2B5EF4-FFF2-40B4-BE49-F238E27FC236}">
                <a16:creationId xmlns:a16="http://schemas.microsoft.com/office/drawing/2014/main" id="{D379CB29-EB14-0C4C-A00B-F3FA748B81FD}"/>
              </a:ext>
            </a:extLst>
          </p:cNvPr>
          <p:cNvSpPr>
            <a:spLocks noGrp="1"/>
          </p:cNvSpPr>
          <p:nvPr>
            <p:ph idx="1"/>
          </p:nvPr>
        </p:nvSpPr>
        <p:spPr>
          <a:xfrm>
            <a:off x="1154954" y="2603500"/>
            <a:ext cx="9089183" cy="3754438"/>
          </a:xfrm>
        </p:spPr>
        <p:txBody>
          <a:bodyPr/>
          <a:lstStyle/>
          <a:p>
            <a:r>
              <a:rPr lang="en-US" sz="2400" dirty="0"/>
              <a:t>Extensive range of skills &amp; experiences of volunteers living with disabilities</a:t>
            </a:r>
          </a:p>
          <a:p>
            <a:r>
              <a:rPr lang="en-US" sz="2400" dirty="0"/>
              <a:t>The value of these skills to the community</a:t>
            </a:r>
          </a:p>
          <a:p>
            <a:pPr marL="0" indent="0">
              <a:buNone/>
            </a:pPr>
            <a:endParaRPr lang="en-US" sz="2400" dirty="0"/>
          </a:p>
          <a:p>
            <a:r>
              <a:rPr lang="en-US" sz="2400" dirty="0"/>
              <a:t>Highlights the need for:</a:t>
            </a:r>
          </a:p>
          <a:p>
            <a:pPr lvl="1"/>
            <a:r>
              <a:rPr lang="en-US" sz="2200" dirty="0"/>
              <a:t>A focus on ability, strengths and contribution </a:t>
            </a:r>
          </a:p>
          <a:p>
            <a:pPr lvl="1"/>
            <a:r>
              <a:rPr lang="en-US" sz="2200" dirty="0"/>
              <a:t>Flexible and innovative volunteering opportunities</a:t>
            </a:r>
          </a:p>
          <a:p>
            <a:pPr lvl="1"/>
            <a:r>
              <a:rPr lang="en-US" sz="2200" dirty="0"/>
              <a:t>Clear employment pathways</a:t>
            </a:r>
          </a:p>
        </p:txBody>
      </p:sp>
    </p:spTree>
    <p:extLst>
      <p:ext uri="{BB962C8B-B14F-4D97-AF65-F5344CB8AC3E}">
        <p14:creationId xmlns:p14="http://schemas.microsoft.com/office/powerpoint/2010/main" val="2226678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6817CD-E765-5047-963E-71942C80AE0E}"/>
              </a:ext>
            </a:extLst>
          </p:cNvPr>
          <p:cNvSpPr>
            <a:spLocks noGrp="1"/>
          </p:cNvSpPr>
          <p:nvPr>
            <p:ph idx="1"/>
          </p:nvPr>
        </p:nvSpPr>
        <p:spPr>
          <a:xfrm>
            <a:off x="1154954" y="2471738"/>
            <a:ext cx="9860709" cy="3986212"/>
          </a:xfrm>
        </p:spPr>
        <p:txBody>
          <a:bodyPr>
            <a:normAutofit/>
          </a:bodyPr>
          <a:lstStyle/>
          <a:p>
            <a:pPr>
              <a:lnSpc>
                <a:spcPct val="150000"/>
              </a:lnSpc>
            </a:pPr>
            <a:r>
              <a:rPr lang="en-US" sz="2800" b="1" i="1" dirty="0"/>
              <a:t>“I can tell you that the impression in the community and the reality is that volunteering doesn’t always lead on to paid work.  It’s frustrating because people gain the skills and experience through volunteering but then can’t get a job.  It’s different to what we’re being told” </a:t>
            </a:r>
            <a:r>
              <a:rPr lang="en-US" sz="2200" i="1" dirty="0"/>
              <a:t>– Community member</a:t>
            </a:r>
            <a:endParaRPr lang="en-AU" sz="2200" i="1" dirty="0"/>
          </a:p>
          <a:p>
            <a:endParaRPr lang="en-US" dirty="0"/>
          </a:p>
        </p:txBody>
      </p:sp>
    </p:spTree>
    <p:extLst>
      <p:ext uri="{BB962C8B-B14F-4D97-AF65-F5344CB8AC3E}">
        <p14:creationId xmlns:p14="http://schemas.microsoft.com/office/powerpoint/2010/main" val="237085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BE134-78C5-BC4C-802D-7A43D7B78BBC}"/>
              </a:ext>
            </a:extLst>
          </p:cNvPr>
          <p:cNvSpPr>
            <a:spLocks noGrp="1"/>
          </p:cNvSpPr>
          <p:nvPr>
            <p:ph type="title"/>
          </p:nvPr>
        </p:nvSpPr>
        <p:spPr/>
        <p:txBody>
          <a:bodyPr/>
          <a:lstStyle/>
          <a:p>
            <a:r>
              <a:rPr lang="en-US" b="1" dirty="0"/>
              <a:t>2. The role between social connections and volunteering</a:t>
            </a:r>
          </a:p>
        </p:txBody>
      </p:sp>
      <p:sp>
        <p:nvSpPr>
          <p:cNvPr id="3" name="Content Placeholder 2">
            <a:extLst>
              <a:ext uri="{FF2B5EF4-FFF2-40B4-BE49-F238E27FC236}">
                <a16:creationId xmlns:a16="http://schemas.microsoft.com/office/drawing/2014/main" id="{1C89AC95-F4A2-194A-B20A-F685CD91680A}"/>
              </a:ext>
            </a:extLst>
          </p:cNvPr>
          <p:cNvSpPr>
            <a:spLocks noGrp="1"/>
          </p:cNvSpPr>
          <p:nvPr>
            <p:ph idx="1"/>
          </p:nvPr>
        </p:nvSpPr>
        <p:spPr>
          <a:xfrm>
            <a:off x="714376" y="2471739"/>
            <a:ext cx="10615612" cy="4071936"/>
          </a:xfrm>
        </p:spPr>
        <p:txBody>
          <a:bodyPr>
            <a:normAutofit/>
          </a:bodyPr>
          <a:lstStyle/>
          <a:p>
            <a:r>
              <a:rPr lang="en-US" sz="2400" dirty="0"/>
              <a:t>Social connections lead to volunteering opportunities, and vice versa</a:t>
            </a:r>
          </a:p>
          <a:p>
            <a:r>
              <a:rPr lang="en-US" sz="2400" dirty="0"/>
              <a:t>Social isolation and the role of community attitudes</a:t>
            </a:r>
          </a:p>
          <a:p>
            <a:pPr marL="0" indent="0">
              <a:buNone/>
            </a:pPr>
            <a:endParaRPr lang="en-US" sz="2400" dirty="0"/>
          </a:p>
          <a:p>
            <a:r>
              <a:rPr lang="en-US" sz="2400" dirty="0"/>
              <a:t>Highlights:</a:t>
            </a:r>
          </a:p>
          <a:p>
            <a:pPr lvl="1"/>
            <a:r>
              <a:rPr lang="en-US" sz="2200" dirty="0"/>
              <a:t>The important role of families and services in promoting connection</a:t>
            </a:r>
          </a:p>
          <a:p>
            <a:pPr lvl="1"/>
            <a:r>
              <a:rPr lang="en-US" sz="2200" dirty="0"/>
              <a:t>The need for increased opportunities for community engagement including volunteering</a:t>
            </a:r>
          </a:p>
          <a:p>
            <a:pPr lvl="1"/>
            <a:r>
              <a:rPr lang="en-US" sz="2200" dirty="0"/>
              <a:t>Community education &amp; addressing stigma &amp; discrimination</a:t>
            </a:r>
          </a:p>
          <a:p>
            <a:pPr marL="457200" lvl="1" indent="0">
              <a:buNone/>
            </a:pPr>
            <a:endParaRPr lang="en-US" sz="2200" dirty="0"/>
          </a:p>
        </p:txBody>
      </p:sp>
    </p:spTree>
    <p:extLst>
      <p:ext uri="{BB962C8B-B14F-4D97-AF65-F5344CB8AC3E}">
        <p14:creationId xmlns:p14="http://schemas.microsoft.com/office/powerpoint/2010/main" val="356554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CDA09A-30EC-9343-9CFC-2DB90570B8CD}"/>
              </a:ext>
            </a:extLst>
          </p:cNvPr>
          <p:cNvSpPr>
            <a:spLocks noGrp="1"/>
          </p:cNvSpPr>
          <p:nvPr>
            <p:ph idx="1"/>
          </p:nvPr>
        </p:nvSpPr>
        <p:spPr>
          <a:xfrm>
            <a:off x="1154955" y="2603499"/>
            <a:ext cx="9846420" cy="3954463"/>
          </a:xfrm>
        </p:spPr>
        <p:txBody>
          <a:bodyPr>
            <a:normAutofit lnSpcReduction="10000"/>
          </a:bodyPr>
          <a:lstStyle/>
          <a:p>
            <a:pPr marL="0" indent="0" algn="just">
              <a:lnSpc>
                <a:spcPct val="150000"/>
              </a:lnSpc>
              <a:buNone/>
            </a:pPr>
            <a:r>
              <a:rPr lang="en-US" sz="2800" b="1" i="1" dirty="0"/>
              <a:t>“Like the young ones, they can be very cruel too. They should have more understanding and they should be more educated about it in school.  </a:t>
            </a:r>
          </a:p>
          <a:p>
            <a:pPr marL="0" indent="0" algn="just">
              <a:lnSpc>
                <a:spcPct val="150000"/>
              </a:lnSpc>
              <a:buNone/>
            </a:pPr>
            <a:r>
              <a:rPr lang="en-US" sz="2800" b="1" i="1" dirty="0"/>
              <a:t>And then</a:t>
            </a:r>
            <a:r>
              <a:rPr lang="en-AU" sz="2800" b="1" i="1" dirty="0"/>
              <a:t> </a:t>
            </a:r>
            <a:r>
              <a:rPr lang="en-US" sz="2800" b="1" i="1" dirty="0"/>
              <a:t>they'll be much nicer to us, they'll be more friendly to us, and treat us like</a:t>
            </a:r>
            <a:r>
              <a:rPr lang="en-AU" sz="2800" b="1" i="1" dirty="0"/>
              <a:t> </a:t>
            </a:r>
            <a:r>
              <a:rPr lang="en-US" sz="2800" b="1" i="1" dirty="0"/>
              <a:t>humans. Because we are human!” </a:t>
            </a:r>
            <a:r>
              <a:rPr lang="en-US" sz="2200" i="1" dirty="0"/>
              <a:t>– Community member</a:t>
            </a:r>
            <a:endParaRPr lang="en-AU" sz="2200" i="1" dirty="0"/>
          </a:p>
          <a:p>
            <a:endParaRPr lang="en-US" dirty="0"/>
          </a:p>
        </p:txBody>
      </p:sp>
    </p:spTree>
    <p:extLst>
      <p:ext uri="{BB962C8B-B14F-4D97-AF65-F5344CB8AC3E}">
        <p14:creationId xmlns:p14="http://schemas.microsoft.com/office/powerpoint/2010/main" val="37309700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97CA3ECDCFC445A30D42AD3AA4282E" ma:contentTypeVersion="10" ma:contentTypeDescription="Create a new document." ma:contentTypeScope="" ma:versionID="2e5526f55c989ed03673b24a6ddf8704">
  <xsd:schema xmlns:xsd="http://www.w3.org/2001/XMLSchema" xmlns:xs="http://www.w3.org/2001/XMLSchema" xmlns:p="http://schemas.microsoft.com/office/2006/metadata/properties" xmlns:ns2="022386a6-0b2d-4685-ae53-294aff7cd69b" xmlns:ns3="26f2cc2e-5ffd-4b8e-92f9-0633a308e23d" targetNamespace="http://schemas.microsoft.com/office/2006/metadata/properties" ma:root="true" ma:fieldsID="17560e02813d6f75cbb0a762e644679b" ns2:_="" ns3:_="">
    <xsd:import namespace="022386a6-0b2d-4685-ae53-294aff7cd69b"/>
    <xsd:import namespace="26f2cc2e-5ffd-4b8e-92f9-0633a308e23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2386a6-0b2d-4685-ae53-294aff7cd6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f2cc2e-5ffd-4b8e-92f9-0633a308e23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83249FE-B8D2-4779-A133-D145FD59B078}"/>
</file>

<file path=customXml/itemProps2.xml><?xml version="1.0" encoding="utf-8"?>
<ds:datastoreItem xmlns:ds="http://schemas.openxmlformats.org/officeDocument/2006/customXml" ds:itemID="{61CD9FBD-1707-4399-94FB-8027082C7C4A}"/>
</file>

<file path=customXml/itemProps3.xml><?xml version="1.0" encoding="utf-8"?>
<ds:datastoreItem xmlns:ds="http://schemas.openxmlformats.org/officeDocument/2006/customXml" ds:itemID="{4E88F37D-068A-4CEC-B47A-2FCB2F3D600F}"/>
</file>

<file path=docProps/app.xml><?xml version="1.0" encoding="utf-8"?>
<Properties xmlns="http://schemas.openxmlformats.org/officeDocument/2006/extended-properties" xmlns:vt="http://schemas.openxmlformats.org/officeDocument/2006/docPropsVTypes">
  <Template>{C99EF580-F226-9248-A476-250768BFB7EF}tf10001076</Template>
  <TotalTime>13239</TotalTime>
  <Words>864</Words>
  <Application>Microsoft Macintosh PowerPoint</Application>
  <PresentationFormat>Widescreen</PresentationFormat>
  <Paragraphs>118</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Century Gothic</vt:lpstr>
      <vt:lpstr>Wingdings 3</vt:lpstr>
      <vt:lpstr>Ion Boardroom</vt:lpstr>
      <vt:lpstr>Pathways to Participation: </vt:lpstr>
      <vt:lpstr>Context: The state of disability inclusion in volunteering</vt:lpstr>
      <vt:lpstr>Pathways to Participation: Project Overview</vt:lpstr>
      <vt:lpstr>Pathways to Participation: Project Overview</vt:lpstr>
      <vt:lpstr>Key research findings</vt:lpstr>
      <vt:lpstr>1. The Experience and Skills of Volunteers with disability</vt:lpstr>
      <vt:lpstr>PowerPoint Presentation</vt:lpstr>
      <vt:lpstr>2. The role between social connections and volunteering</vt:lpstr>
      <vt:lpstr>PowerPoint Presentation</vt:lpstr>
      <vt:lpstr>3. Organisational factors in Inclusive Volunteering</vt:lpstr>
      <vt:lpstr>PowerPoint Presentation</vt:lpstr>
      <vt:lpstr>4. The Benefits of Disability Inclusion in Volunteering</vt:lpstr>
      <vt:lpstr>PowerPoint Presentation</vt:lpstr>
      <vt:lpstr>The project principles</vt:lpstr>
      <vt:lpstr>Key project outcomes</vt:lpstr>
      <vt:lpstr>Summary:  </vt:lpstr>
      <vt:lpstr>Summary:  </vt:lpstr>
      <vt:lpstr>Acknowledgements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Pathways to Participation</dc:title>
  <dc:creator>Microsoft Office User</dc:creator>
  <cp:lastModifiedBy>Jenna Chia</cp:lastModifiedBy>
  <cp:revision>27</cp:revision>
  <dcterms:created xsi:type="dcterms:W3CDTF">2018-11-20T04:17:09Z</dcterms:created>
  <dcterms:modified xsi:type="dcterms:W3CDTF">2019-06-05T12:32:14Z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0x0101007297CA3ECDCFC445A30D42AD3AA4282E</vt:lpwstr>
  </property>
</Properties>
</file>