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4"/>
  </p:sldMasterIdLst>
  <p:notesMasterIdLst>
    <p:notesMasterId r:id="rId17"/>
  </p:notesMasterIdLst>
  <p:sldIdLst>
    <p:sldId id="258" r:id="rId5"/>
    <p:sldId id="287" r:id="rId6"/>
    <p:sldId id="260" r:id="rId7"/>
    <p:sldId id="285" r:id="rId8"/>
    <p:sldId id="288" r:id="rId9"/>
    <p:sldId id="291" r:id="rId10"/>
    <p:sldId id="272" r:id="rId11"/>
    <p:sldId id="262" r:id="rId12"/>
    <p:sldId id="261" r:id="rId13"/>
    <p:sldId id="277" r:id="rId14"/>
    <p:sldId id="292" r:id="rId15"/>
    <p:sldId id="290" r:id="rId16"/>
  </p:sldIdLst>
  <p:sldSz cx="9144000" cy="5143500" type="screen16x9"/>
  <p:notesSz cx="6858000" cy="9144000"/>
  <p:embeddedFontLst>
    <p:embeddedFont>
      <p:font typeface="Lora" panose="020B0604020202020204" charset="0"/>
      <p:regular r:id="rId18"/>
      <p:bold r:id="rId19"/>
      <p:italic r:id="rId20"/>
      <p:boldItalic r:id="rId21"/>
    </p:embeddedFont>
    <p:embeddedFont>
      <p:font typeface="Quattrocento Sans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AE3719-41E7-4B96-8E1F-D0BE25FC79EC}">
  <a:tblStyle styleId="{B3AE3719-41E7-4B96-8E1F-D0BE25FC79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>
        <p:scale>
          <a:sx n="107" d="100"/>
          <a:sy n="107" d="100"/>
        </p:scale>
        <p:origin x="156" y="-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3640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012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399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7399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3618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7320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Lora"/>
              <a:buChar char="◉"/>
              <a:defRPr sz="2400" i="1">
                <a:latin typeface="Lora"/>
                <a:ea typeface="Lora"/>
                <a:cs typeface="Lora"/>
                <a:sym typeface="Lora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4584075" y="3676500"/>
            <a:ext cx="0" cy="1480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4"/>
          <p:cNvSpPr/>
          <p:nvPr/>
        </p:nvSpPr>
        <p:spPr>
          <a:xfrm>
            <a:off x="428850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3593400" y="3412652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Lora"/>
                <a:ea typeface="Lora"/>
                <a:cs typeface="Lora"/>
                <a:sym typeface="Lora"/>
              </a:rPr>
              <a:t>“</a:t>
            </a:r>
            <a:endParaRPr sz="3600"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0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10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6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png"/><Relationship Id="rId5" Type="http://schemas.openxmlformats.org/officeDocument/2006/relationships/image" Target="../media/image2.png"/><Relationship Id="rId10" Type="http://schemas.openxmlformats.org/officeDocument/2006/relationships/image" Target="../media/image15.jp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2371625" y="1691102"/>
            <a:ext cx="6171727" cy="2061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AU" sz="2000" dirty="0">
                <a:latin typeface="Lora" panose="020B0604020202020204" charset="0"/>
              </a:rPr>
              <a:t>Engagement in the New World: </a:t>
            </a:r>
            <a:br>
              <a:rPr lang="en-AU" sz="2000" dirty="0">
                <a:latin typeface="Lora" panose="020B0604020202020204" charset="0"/>
              </a:rPr>
            </a:br>
            <a:br>
              <a:rPr lang="en-AU" sz="2000" dirty="0">
                <a:latin typeface="Lora" panose="020B0604020202020204" charset="0"/>
              </a:rPr>
            </a:br>
            <a:r>
              <a:rPr lang="en-AU" sz="2000" dirty="0">
                <a:latin typeface="Lora" panose="020B0604020202020204" charset="0"/>
              </a:rPr>
              <a:t>How can technology help volunteer communication and engagement, instead of hindering?</a:t>
            </a:r>
            <a:endParaRPr sz="2000" b="1" dirty="0">
              <a:latin typeface="Lora" panose="020B0604020202020204" charset="0"/>
            </a:endParaRPr>
          </a:p>
        </p:txBody>
      </p:sp>
      <p:cxnSp>
        <p:nvCxnSpPr>
          <p:cNvPr id="101" name="Google Shape;101;p14"/>
          <p:cNvCxnSpPr/>
          <p:nvPr/>
        </p:nvCxnSpPr>
        <p:spPr>
          <a:xfrm>
            <a:off x="16778" y="1426128"/>
            <a:ext cx="2533475" cy="41491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" name="Google Shape;10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600" y="861898"/>
            <a:ext cx="1133700" cy="1133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Ardoch</a:t>
            </a:r>
            <a:endParaRPr sz="6000" dirty="0"/>
          </a:p>
        </p:txBody>
      </p:sp>
      <p:cxnSp>
        <p:nvCxnSpPr>
          <p:cNvPr id="104" name="Google Shape;104;p14"/>
          <p:cNvCxnSpPr/>
          <p:nvPr/>
        </p:nvCxnSpPr>
        <p:spPr>
          <a:xfrm>
            <a:off x="5041783" y="1428748"/>
            <a:ext cx="4102117" cy="2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0" y="841464"/>
            <a:ext cx="1252310" cy="1252310"/>
          </a:xfrm>
          <a:prstGeom prst="rect">
            <a:avLst/>
          </a:prstGeom>
        </p:spPr>
      </p:pic>
      <p:sp>
        <p:nvSpPr>
          <p:cNvPr id="12" name="Google Shape;71;p12"/>
          <p:cNvSpPr txBox="1">
            <a:spLocks/>
          </p:cNvSpPr>
          <p:nvPr/>
        </p:nvSpPr>
        <p:spPr>
          <a:xfrm>
            <a:off x="1046964" y="3607265"/>
            <a:ext cx="7291693" cy="147108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A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371625" y="4207987"/>
            <a:ext cx="19559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Quattrocento Sans" panose="020B0604020202020204" charset="0"/>
              </a:rPr>
              <a:t>Connie-Marie Caligiuri</a:t>
            </a:r>
          </a:p>
          <a:p>
            <a:r>
              <a:rPr lang="en-US" dirty="0" err="1">
                <a:latin typeface="Quattrocento Sans" panose="020B0604020202020204" charset="0"/>
              </a:rPr>
              <a:t>Neshilan</a:t>
            </a:r>
            <a:r>
              <a:rPr lang="en-US" dirty="0">
                <a:latin typeface="Quattrocento Sans" panose="020B0604020202020204" charset="0"/>
              </a:rPr>
              <a:t> Davey</a:t>
            </a:r>
          </a:p>
          <a:p>
            <a:r>
              <a:rPr lang="en-US" dirty="0">
                <a:latin typeface="Quattrocento Sans" panose="020B0604020202020204" charset="0"/>
              </a:rPr>
              <a:t>Kat Skull</a:t>
            </a:r>
            <a:endParaRPr lang="en-AU" dirty="0">
              <a:latin typeface="Quattrocento Sans" panose="020B06040202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3"/>
          <p:cNvSpPr/>
          <p:nvPr/>
        </p:nvSpPr>
        <p:spPr>
          <a:xfrm>
            <a:off x="5534021" y="623036"/>
            <a:ext cx="1863608" cy="3921828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3"/>
          <p:cNvSpPr/>
          <p:nvPr/>
        </p:nvSpPr>
        <p:spPr>
          <a:xfrm>
            <a:off x="5665750" y="1188850"/>
            <a:ext cx="1589700" cy="28119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Place your screenshot here</a:t>
            </a:r>
            <a:endParaRPr sz="1000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74" name="Google Shape;374;p33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</a:rPr>
              <a:t>Track It Forward</a:t>
            </a:r>
            <a:endParaRPr sz="3000" dirty="0"/>
          </a:p>
        </p:txBody>
      </p:sp>
      <p:sp>
        <p:nvSpPr>
          <p:cNvPr id="375" name="Google Shape;375;p33"/>
          <p:cNvSpPr txBox="1">
            <a:spLocks noGrp="1"/>
          </p:cNvSpPr>
          <p:nvPr>
            <p:ph type="body" idx="1"/>
          </p:nvPr>
        </p:nvSpPr>
        <p:spPr>
          <a:xfrm>
            <a:off x="889984" y="1542552"/>
            <a:ext cx="3400800" cy="37254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AU" sz="3000" dirty="0"/>
              <a:t>Flexibility</a:t>
            </a:r>
            <a:endParaRPr lang="en" sz="3000" dirty="0"/>
          </a:p>
          <a:p>
            <a:pPr marL="342900" indent="-342900"/>
            <a:r>
              <a:rPr lang="en" sz="3000" dirty="0"/>
              <a:t>Up to date reports</a:t>
            </a:r>
          </a:p>
          <a:p>
            <a:pPr marL="342900" indent="-342900"/>
            <a:r>
              <a:rPr lang="en-US" sz="3000" dirty="0"/>
              <a:t>Eliminates paper record keeping</a:t>
            </a:r>
            <a:endParaRPr sz="3000" dirty="0"/>
          </a:p>
        </p:txBody>
      </p:sp>
      <p:grpSp>
        <p:nvGrpSpPr>
          <p:cNvPr id="376" name="Google Shape;376;p33"/>
          <p:cNvGrpSpPr/>
          <p:nvPr/>
        </p:nvGrpSpPr>
        <p:grpSpPr>
          <a:xfrm>
            <a:off x="889984" y="1007708"/>
            <a:ext cx="270226" cy="238344"/>
            <a:chOff x="5247525" y="3007275"/>
            <a:chExt cx="517575" cy="456510"/>
          </a:xfrm>
        </p:grpSpPr>
        <p:sp>
          <p:nvSpPr>
            <p:cNvPr id="377" name="Google Shape;377;p33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3"/>
            <p:cNvSpPr/>
            <p:nvPr/>
          </p:nvSpPr>
          <p:spPr>
            <a:xfrm>
              <a:off x="5566575" y="3265260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379;p3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1" y="873046"/>
            <a:ext cx="534844" cy="5348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65750" y="1188850"/>
            <a:ext cx="1589700" cy="2811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693" y="1246052"/>
            <a:ext cx="1507814" cy="27180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3"/>
          <p:cNvSpPr/>
          <p:nvPr/>
        </p:nvSpPr>
        <p:spPr>
          <a:xfrm>
            <a:off x="5665750" y="1188850"/>
            <a:ext cx="1589700" cy="28119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9999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Place your screenshot here</a:t>
            </a:r>
            <a:endParaRPr sz="1000" dirty="0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74" name="Google Shape;374;p33"/>
          <p:cNvSpPr txBox="1">
            <a:spLocks noGrp="1"/>
          </p:cNvSpPr>
          <p:nvPr>
            <p:ph type="title"/>
          </p:nvPr>
        </p:nvSpPr>
        <p:spPr>
          <a:xfrm>
            <a:off x="1381250" y="406447"/>
            <a:ext cx="5874200" cy="13737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000" dirty="0"/>
              <a:t>Online Volunteer Registration and Training Portal</a:t>
            </a:r>
            <a:endParaRPr sz="3000" dirty="0"/>
          </a:p>
        </p:txBody>
      </p:sp>
      <p:sp>
        <p:nvSpPr>
          <p:cNvPr id="375" name="Google Shape;375;p33"/>
          <p:cNvSpPr txBox="1">
            <a:spLocks noGrp="1"/>
          </p:cNvSpPr>
          <p:nvPr>
            <p:ph type="body" idx="1"/>
          </p:nvPr>
        </p:nvSpPr>
        <p:spPr>
          <a:xfrm>
            <a:off x="811531" y="1561392"/>
            <a:ext cx="3400800" cy="37254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AU" sz="3000" dirty="0"/>
              <a:t>Flexibility for busy volunteers</a:t>
            </a:r>
            <a:endParaRPr lang="en" sz="3000" dirty="0"/>
          </a:p>
          <a:p>
            <a:pPr marL="342900" indent="-342900"/>
            <a:r>
              <a:rPr lang="en-AU" sz="3000" dirty="0"/>
              <a:t>Captures data for CRM</a:t>
            </a:r>
            <a:endParaRPr lang="en" sz="3000" dirty="0"/>
          </a:p>
          <a:p>
            <a:pPr marL="342900" indent="-342900"/>
            <a:r>
              <a:rPr lang="en-US" sz="3000" dirty="0"/>
              <a:t>Extends our reach nationally</a:t>
            </a:r>
            <a:endParaRPr sz="3000" dirty="0"/>
          </a:p>
        </p:txBody>
      </p:sp>
      <p:grpSp>
        <p:nvGrpSpPr>
          <p:cNvPr id="376" name="Google Shape;376;p33"/>
          <p:cNvGrpSpPr/>
          <p:nvPr/>
        </p:nvGrpSpPr>
        <p:grpSpPr>
          <a:xfrm>
            <a:off x="889984" y="1007708"/>
            <a:ext cx="270226" cy="238344"/>
            <a:chOff x="5247525" y="3007275"/>
            <a:chExt cx="517575" cy="456510"/>
          </a:xfrm>
        </p:grpSpPr>
        <p:sp>
          <p:nvSpPr>
            <p:cNvPr id="377" name="Google Shape;377;p33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3"/>
            <p:cNvSpPr/>
            <p:nvPr/>
          </p:nvSpPr>
          <p:spPr>
            <a:xfrm>
              <a:off x="5566575" y="3265260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379;p3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1" y="873046"/>
            <a:ext cx="534844" cy="5348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80EB54-7539-4826-98C5-7CCED5EC09E2}"/>
              </a:ext>
            </a:extLst>
          </p:cNvPr>
          <p:cNvSpPr/>
          <p:nvPr/>
        </p:nvSpPr>
        <p:spPr>
          <a:xfrm>
            <a:off x="5630263" y="1188850"/>
            <a:ext cx="1725880" cy="2811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0DB6BD-3AEF-41AD-8856-2CB5E23AE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80" y="1561392"/>
            <a:ext cx="4148047" cy="309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7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2" y="899111"/>
            <a:ext cx="482713" cy="482713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432758" y="918664"/>
            <a:ext cx="3801972" cy="513132"/>
          </a:xfrm>
        </p:spPr>
        <p:txBody>
          <a:bodyPr/>
          <a:lstStyle/>
          <a:p>
            <a:r>
              <a:rPr lang="en-US" sz="4400" dirty="0"/>
              <a:t>More of this!!</a:t>
            </a:r>
            <a:endParaRPr lang="en-AU" sz="4400" dirty="0"/>
          </a:p>
        </p:txBody>
      </p:sp>
      <p:sp>
        <p:nvSpPr>
          <p:cNvPr id="14" name="Rectangle 13"/>
          <p:cNvSpPr/>
          <p:nvPr/>
        </p:nvSpPr>
        <p:spPr>
          <a:xfrm>
            <a:off x="1286314" y="1551963"/>
            <a:ext cx="7085899" cy="3296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49" y="1551963"/>
            <a:ext cx="4730302" cy="357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5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859375"/>
            <a:ext cx="3878400" cy="5621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Realising Children’s Potential Through Education</a:t>
            </a:r>
            <a:endParaRPr dirty="0">
              <a:highlight>
                <a:srgbClr val="FFCD00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2" y="899111"/>
            <a:ext cx="482713" cy="4827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83" y="1471497"/>
            <a:ext cx="7297596" cy="341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6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382137" y="268447"/>
            <a:ext cx="8372902" cy="28522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buNone/>
            </a:pPr>
            <a:r>
              <a:rPr lang="en-US" sz="3000" dirty="0"/>
              <a:t>Technology is nothing. What's important is that you have a faith in people, that they're basically good and smart, and if you give them tools, they'll do wonderful things with them. </a:t>
            </a:r>
            <a:r>
              <a:rPr lang="en-US" dirty="0"/>
              <a:t>Steve Jobs</a:t>
            </a:r>
            <a:endParaRPr lang="en-AU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02" y="2575420"/>
            <a:ext cx="1451296" cy="1451296"/>
          </a:xfrm>
          <a:prstGeom prst="rect">
            <a:avLst/>
          </a:prstGeom>
        </p:spPr>
      </p:pic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576567" y="339010"/>
            <a:ext cx="7990764" cy="27500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buNone/>
            </a:pPr>
            <a:r>
              <a:rPr lang="en-US" sz="3000" dirty="0"/>
              <a:t>Technology is cool, but you've got to use it as opposed to letting it use you. </a:t>
            </a:r>
            <a:br>
              <a:rPr lang="en-US" sz="3000" dirty="0"/>
            </a:br>
            <a:r>
              <a:rPr lang="en-US" dirty="0"/>
              <a:t>Prince</a:t>
            </a:r>
            <a:endParaRPr lang="en-AU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02" y="2575420"/>
            <a:ext cx="1451296" cy="1451296"/>
          </a:xfrm>
          <a:prstGeom prst="rect">
            <a:avLst/>
          </a:prstGeom>
        </p:spPr>
      </p:pic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60" y="2600537"/>
            <a:ext cx="1426179" cy="142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6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6"/>
          <p:cNvSpPr txBox="1">
            <a:spLocks noGrp="1"/>
          </p:cNvSpPr>
          <p:nvPr>
            <p:ph type="title" idx="4294967295"/>
          </p:nvPr>
        </p:nvSpPr>
        <p:spPr>
          <a:xfrm>
            <a:off x="2632800" y="3767550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CD00"/>
                </a:highlight>
              </a:rPr>
              <a:t>Maps</a:t>
            </a:r>
            <a:endParaRPr>
              <a:highlight>
                <a:srgbClr val="FFCD00"/>
              </a:highlight>
            </a:endParaRPr>
          </a:p>
        </p:txBody>
      </p:sp>
      <p:sp>
        <p:nvSpPr>
          <p:cNvPr id="276" name="Google Shape;276;p26"/>
          <p:cNvSpPr/>
          <p:nvPr/>
        </p:nvSpPr>
        <p:spPr>
          <a:xfrm>
            <a:off x="4469085" y="4390077"/>
            <a:ext cx="205838" cy="272818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6"/>
          <p:cNvSpPr/>
          <p:nvPr/>
        </p:nvSpPr>
        <p:spPr>
          <a:xfrm>
            <a:off x="1918825" y="826425"/>
            <a:ext cx="653100" cy="636900"/>
          </a:xfrm>
          <a:prstGeom prst="wedgeEllipseCallout">
            <a:avLst>
              <a:gd name="adj1" fmla="val 824"/>
              <a:gd name="adj2" fmla="val 62163"/>
            </a:avLst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9" name="Google Shape;279;p26"/>
          <p:cNvSpPr/>
          <p:nvPr/>
        </p:nvSpPr>
        <p:spPr>
          <a:xfrm>
            <a:off x="2879300" y="2940200"/>
            <a:ext cx="174600" cy="174600"/>
          </a:xfrm>
          <a:prstGeom prst="donut">
            <a:avLst>
              <a:gd name="adj" fmla="val 35568"/>
            </a:avLst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6"/>
          <p:cNvSpPr/>
          <p:nvPr/>
        </p:nvSpPr>
        <p:spPr>
          <a:xfrm>
            <a:off x="3891175" y="1288725"/>
            <a:ext cx="174600" cy="174600"/>
          </a:xfrm>
          <a:prstGeom prst="donut">
            <a:avLst>
              <a:gd name="adj" fmla="val 35568"/>
            </a:avLst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6"/>
          <p:cNvSpPr/>
          <p:nvPr/>
        </p:nvSpPr>
        <p:spPr>
          <a:xfrm>
            <a:off x="1911050" y="2010725"/>
            <a:ext cx="174600" cy="174600"/>
          </a:xfrm>
          <a:prstGeom prst="donut">
            <a:avLst>
              <a:gd name="adj" fmla="val 35568"/>
            </a:avLst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6"/>
          <p:cNvSpPr/>
          <p:nvPr/>
        </p:nvSpPr>
        <p:spPr>
          <a:xfrm>
            <a:off x="4565950" y="3192225"/>
            <a:ext cx="174600" cy="174600"/>
          </a:xfrm>
          <a:prstGeom prst="donut">
            <a:avLst>
              <a:gd name="adj" fmla="val 35568"/>
            </a:avLst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6"/>
          <p:cNvSpPr/>
          <p:nvPr/>
        </p:nvSpPr>
        <p:spPr>
          <a:xfrm>
            <a:off x="6456675" y="1728125"/>
            <a:ext cx="174600" cy="174600"/>
          </a:xfrm>
          <a:prstGeom prst="donut">
            <a:avLst>
              <a:gd name="adj" fmla="val 35568"/>
            </a:avLst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6"/>
          <p:cNvSpPr txBox="1">
            <a:spLocks noGrp="1"/>
          </p:cNvSpPr>
          <p:nvPr>
            <p:ph type="sldNum" idx="12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262" y="1"/>
            <a:ext cx="4961436" cy="4791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90077"/>
            <a:ext cx="2085650" cy="272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6631275" y="4390077"/>
            <a:ext cx="2512725" cy="272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5963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584224" y="845671"/>
            <a:ext cx="3878400" cy="5621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AU" sz="3600" dirty="0"/>
              <a:t>Our Team</a:t>
            </a:r>
            <a:endParaRPr sz="3600" dirty="0">
              <a:highlight>
                <a:srgbClr val="FFCD00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2" y="899111"/>
            <a:ext cx="482713" cy="4827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14498A-A281-403B-9727-0ABCF67C9F36}"/>
              </a:ext>
            </a:extLst>
          </p:cNvPr>
          <p:cNvSpPr/>
          <p:nvPr/>
        </p:nvSpPr>
        <p:spPr>
          <a:xfrm>
            <a:off x="1265425" y="1506931"/>
            <a:ext cx="7073903" cy="3357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FA079672-155E-46B0-9603-B28A447B0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294" y="1506931"/>
            <a:ext cx="5733412" cy="35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03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8"/>
          <p:cNvSpPr txBox="1">
            <a:spLocks noGrp="1"/>
          </p:cNvSpPr>
          <p:nvPr>
            <p:ph type="ctrTitle" idx="4294967295"/>
          </p:nvPr>
        </p:nvSpPr>
        <p:spPr>
          <a:xfrm>
            <a:off x="685800" y="3432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" sz="4800" dirty="0"/>
              <a:t>25,901</a:t>
            </a:r>
            <a:endParaRPr sz="4800" dirty="0"/>
          </a:p>
        </p:txBody>
      </p:sp>
      <p:sp>
        <p:nvSpPr>
          <p:cNvPr id="304" name="Google Shape;304;p28"/>
          <p:cNvSpPr txBox="1">
            <a:spLocks noGrp="1"/>
          </p:cNvSpPr>
          <p:nvPr>
            <p:ph type="subTitle" idx="4294967295"/>
          </p:nvPr>
        </p:nvSpPr>
        <p:spPr>
          <a:xfrm>
            <a:off x="685800" y="95410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" sz="1800" dirty="0"/>
              <a:t>Volunteer Hours</a:t>
            </a:r>
            <a:endParaRPr sz="1800" dirty="0"/>
          </a:p>
        </p:txBody>
      </p:sp>
      <p:sp>
        <p:nvSpPr>
          <p:cNvPr id="305" name="Google Shape;305;p28"/>
          <p:cNvSpPr txBox="1">
            <a:spLocks noGrp="1"/>
          </p:cNvSpPr>
          <p:nvPr>
            <p:ph type="ctrTitle" idx="4294967295"/>
          </p:nvPr>
        </p:nvSpPr>
        <p:spPr>
          <a:xfrm>
            <a:off x="685800" y="29721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highlight>
                  <a:srgbClr val="FFCD00"/>
                </a:highlight>
              </a:rPr>
              <a:t>15,388</a:t>
            </a:r>
            <a:endParaRPr sz="4800" dirty="0">
              <a:highlight>
                <a:srgbClr val="FFCD00"/>
              </a:highlight>
            </a:endParaRPr>
          </a:p>
        </p:txBody>
      </p:sp>
      <p:sp>
        <p:nvSpPr>
          <p:cNvPr id="306" name="Google Shape;306;p28"/>
          <p:cNvSpPr txBox="1">
            <a:spLocks noGrp="1"/>
          </p:cNvSpPr>
          <p:nvPr>
            <p:ph type="subTitle" idx="4294967295"/>
          </p:nvPr>
        </p:nvSpPr>
        <p:spPr>
          <a:xfrm>
            <a:off x="685800" y="358300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Students across Australia</a:t>
            </a:r>
            <a:endParaRPr sz="1800" dirty="0"/>
          </a:p>
        </p:txBody>
      </p:sp>
      <p:sp>
        <p:nvSpPr>
          <p:cNvPr id="307" name="Google Shape;307;p28"/>
          <p:cNvSpPr txBox="1">
            <a:spLocks noGrp="1"/>
          </p:cNvSpPr>
          <p:nvPr>
            <p:ph type="ctrTitle" idx="4294967295"/>
          </p:nvPr>
        </p:nvSpPr>
        <p:spPr>
          <a:xfrm>
            <a:off x="685800" y="165765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1,718</a:t>
            </a:r>
            <a:endParaRPr sz="4800" dirty="0"/>
          </a:p>
        </p:txBody>
      </p:sp>
      <p:sp>
        <p:nvSpPr>
          <p:cNvPr id="308" name="Google Shape;308;p28"/>
          <p:cNvSpPr txBox="1">
            <a:spLocks noGrp="1"/>
          </p:cNvSpPr>
          <p:nvPr>
            <p:ph type="subTitle" idx="4294967295"/>
          </p:nvPr>
        </p:nvSpPr>
        <p:spPr>
          <a:xfrm>
            <a:off x="685800" y="226855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Workplace and Education Volunteers</a:t>
            </a:r>
            <a:endParaRPr sz="1800" dirty="0"/>
          </a:p>
        </p:txBody>
      </p:sp>
      <p:grpSp>
        <p:nvGrpSpPr>
          <p:cNvPr id="309" name="Google Shape;309;p28"/>
          <p:cNvGrpSpPr/>
          <p:nvPr/>
        </p:nvGrpSpPr>
        <p:grpSpPr>
          <a:xfrm>
            <a:off x="4433048" y="4413425"/>
            <a:ext cx="277859" cy="201655"/>
            <a:chOff x="3932350" y="3714775"/>
            <a:chExt cx="439650" cy="319075"/>
          </a:xfrm>
        </p:grpSpPr>
        <p:sp>
          <p:nvSpPr>
            <p:cNvPr id="310" name="Google Shape;310;p28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" name="Google Shape;315;p28"/>
          <p:cNvSpPr txBox="1">
            <a:spLocks noGrp="1"/>
          </p:cNvSpPr>
          <p:nvPr>
            <p:ph type="sldNum" idx="12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887" y="4198099"/>
            <a:ext cx="653874" cy="6538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ctrTitle" idx="4294967295"/>
          </p:nvPr>
        </p:nvSpPr>
        <p:spPr>
          <a:xfrm>
            <a:off x="1951575" y="2878750"/>
            <a:ext cx="5241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highlight>
                  <a:srgbClr val="FFCD00"/>
                </a:highlight>
              </a:rPr>
              <a:t>Volunteers</a:t>
            </a:r>
            <a:endParaRPr sz="4800" dirty="0">
              <a:highlight>
                <a:srgbClr val="FFCD00"/>
              </a:highlight>
            </a:endParaRPr>
          </a:p>
        </p:txBody>
      </p:sp>
      <p:sp>
        <p:nvSpPr>
          <p:cNvPr id="137" name="Google Shape;137;p18"/>
          <p:cNvSpPr txBox="1">
            <a:spLocks noGrp="1"/>
          </p:cNvSpPr>
          <p:nvPr>
            <p:ph type="subTitle" idx="4294967295"/>
          </p:nvPr>
        </p:nvSpPr>
        <p:spPr>
          <a:xfrm>
            <a:off x="1951575" y="3792555"/>
            <a:ext cx="5241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dirty="0"/>
              <a:t>It starts with people.</a:t>
            </a:r>
            <a:endParaRPr sz="3000" dirty="0"/>
          </a:p>
        </p:txBody>
      </p:sp>
      <p:cxnSp>
        <p:nvCxnSpPr>
          <p:cNvPr id="138" name="Google Shape;138;p18"/>
          <p:cNvCxnSpPr/>
          <p:nvPr/>
        </p:nvCxnSpPr>
        <p:spPr>
          <a:xfrm>
            <a:off x="-6025" y="1668728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Google Shape;139;p18"/>
          <p:cNvSpPr/>
          <p:nvPr/>
        </p:nvSpPr>
        <p:spPr>
          <a:xfrm>
            <a:off x="3470200" y="566931"/>
            <a:ext cx="2203500" cy="22035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18"/>
          <p:cNvGrpSpPr/>
          <p:nvPr/>
        </p:nvGrpSpPr>
        <p:grpSpPr>
          <a:xfrm>
            <a:off x="4184367" y="854983"/>
            <a:ext cx="1035173" cy="1035155"/>
            <a:chOff x="6643075" y="3664250"/>
            <a:chExt cx="407950" cy="407975"/>
          </a:xfrm>
        </p:grpSpPr>
        <p:sp>
          <p:nvSpPr>
            <p:cNvPr id="141" name="Google Shape;141;p18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18"/>
          <p:cNvGrpSpPr/>
          <p:nvPr/>
        </p:nvGrpSpPr>
        <p:grpSpPr>
          <a:xfrm rot="-587406">
            <a:off x="4123593" y="2025001"/>
            <a:ext cx="425594" cy="425570"/>
            <a:chOff x="576250" y="4319400"/>
            <a:chExt cx="442075" cy="442050"/>
          </a:xfrm>
        </p:grpSpPr>
        <p:sp>
          <p:nvSpPr>
            <p:cNvPr id="144" name="Google Shape;144;p18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148;p18"/>
          <p:cNvSpPr/>
          <p:nvPr/>
        </p:nvSpPr>
        <p:spPr>
          <a:xfrm>
            <a:off x="3936800" y="1094079"/>
            <a:ext cx="161807" cy="15450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8"/>
          <p:cNvSpPr/>
          <p:nvPr/>
        </p:nvSpPr>
        <p:spPr>
          <a:xfrm rot="2697385">
            <a:off x="5003062" y="1885038"/>
            <a:ext cx="245621" cy="23452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5197375" y="1751151"/>
            <a:ext cx="98383" cy="9397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8"/>
          <p:cNvSpPr/>
          <p:nvPr/>
        </p:nvSpPr>
        <p:spPr>
          <a:xfrm rot="1280154">
            <a:off x="3824697" y="1560092"/>
            <a:ext cx="98367" cy="9397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402" y="393554"/>
            <a:ext cx="2550253" cy="25502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70" y="2838254"/>
            <a:ext cx="2460229" cy="7960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634" y="3634809"/>
            <a:ext cx="2207255" cy="919689"/>
          </a:xfrm>
          <a:prstGeom prst="rect">
            <a:avLst/>
          </a:prstGeom>
        </p:spPr>
      </p:pic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Who We Work With</a:t>
            </a:r>
            <a:endParaRPr sz="3000" dirty="0">
              <a:highlight>
                <a:srgbClr val="FFCD00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2" y="899111"/>
            <a:ext cx="482713" cy="4827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97" y="1620871"/>
            <a:ext cx="2712947" cy="867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89" y="3441278"/>
            <a:ext cx="2375910" cy="432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25" y="3051146"/>
            <a:ext cx="1197484" cy="1583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003" y="4026738"/>
            <a:ext cx="3589490" cy="5294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584" y="1760897"/>
            <a:ext cx="2259075" cy="8333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41" y="1947437"/>
            <a:ext cx="1417224" cy="1417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22" y="1690284"/>
            <a:ext cx="1131320" cy="11313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97CA3ECDCFC445A30D42AD3AA4282E" ma:contentTypeVersion="10" ma:contentTypeDescription="Create a new document." ma:contentTypeScope="" ma:versionID="2e5526f55c989ed03673b24a6ddf8704">
  <xsd:schema xmlns:xsd="http://www.w3.org/2001/XMLSchema" xmlns:xs="http://www.w3.org/2001/XMLSchema" xmlns:p="http://schemas.microsoft.com/office/2006/metadata/properties" xmlns:ns2="022386a6-0b2d-4685-ae53-294aff7cd69b" xmlns:ns3="26f2cc2e-5ffd-4b8e-92f9-0633a308e23d" targetNamespace="http://schemas.microsoft.com/office/2006/metadata/properties" ma:root="true" ma:fieldsID="17560e02813d6f75cbb0a762e644679b" ns2:_="" ns3:_="">
    <xsd:import namespace="022386a6-0b2d-4685-ae53-294aff7cd69b"/>
    <xsd:import namespace="26f2cc2e-5ffd-4b8e-92f9-0633a308e2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386a6-0b2d-4685-ae53-294aff7cd6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2cc2e-5ffd-4b8e-92f9-0633a308e2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754415-D60F-4BC3-8ED4-1773C3C1EC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2386a6-0b2d-4685-ae53-294aff7cd69b"/>
    <ds:schemaRef ds:uri="26f2cc2e-5ffd-4b8e-92f9-0633a308e2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A4AD94-D041-40B6-8656-2E0533991C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90F30C-1119-41D3-B12C-C8A31336A2D3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26f2cc2e-5ffd-4b8e-92f9-0633a308e23d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022386a6-0b2d-4685-ae53-294aff7cd6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153</Words>
  <Application>Microsoft Office PowerPoint</Application>
  <PresentationFormat>On-screen Show (16:9)</PresentationFormat>
  <Paragraphs>42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Lora</vt:lpstr>
      <vt:lpstr>Arial</vt:lpstr>
      <vt:lpstr>Quattrocento Sans</vt:lpstr>
      <vt:lpstr>Viola template</vt:lpstr>
      <vt:lpstr>Ardoch</vt:lpstr>
      <vt:lpstr>Realising Children’s Potential Through Education</vt:lpstr>
      <vt:lpstr>PowerPoint Presentation</vt:lpstr>
      <vt:lpstr>PowerPoint Presentation</vt:lpstr>
      <vt:lpstr>Maps</vt:lpstr>
      <vt:lpstr>Our Team</vt:lpstr>
      <vt:lpstr>25,901</vt:lpstr>
      <vt:lpstr>Volunteers</vt:lpstr>
      <vt:lpstr>Who We Work With</vt:lpstr>
      <vt:lpstr>Track It Forward</vt:lpstr>
      <vt:lpstr>Online Volunteer Registration and Training Portal</vt:lpstr>
      <vt:lpstr>More of this!!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Engagement in the New World:   How can technology help volunteer communication and engagement, instead of hindering?</dc:title>
  <dc:creator>Katherine Skull</dc:creator>
  <cp:lastModifiedBy>Conference</cp:lastModifiedBy>
  <cp:revision>25</cp:revision>
  <dcterms:modified xsi:type="dcterms:W3CDTF">2019-06-12T00:08:45Z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0x0101007297CA3ECDCFC445A30D42AD3AA4282E</vt:lpwstr>
  </property>
</Properties>
</file>