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3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84" r:id="rId3"/>
    <p:sldId id="332" r:id="rId4"/>
    <p:sldId id="333" r:id="rId5"/>
    <p:sldId id="334" r:id="rId6"/>
    <p:sldId id="309" r:id="rId7"/>
    <p:sldId id="295" r:id="rId8"/>
    <p:sldId id="298" r:id="rId9"/>
    <p:sldId id="310" r:id="rId10"/>
    <p:sldId id="300" r:id="rId11"/>
    <p:sldId id="312" r:id="rId12"/>
    <p:sldId id="313" r:id="rId13"/>
    <p:sldId id="319" r:id="rId14"/>
    <p:sldId id="329" r:id="rId15"/>
    <p:sldId id="326" r:id="rId16"/>
    <p:sldId id="317" r:id="rId17"/>
    <p:sldId id="318" r:id="rId18"/>
    <p:sldId id="316" r:id="rId19"/>
    <p:sldId id="267" r:id="rId20"/>
    <p:sldId id="321" r:id="rId21"/>
    <p:sldId id="322" r:id="rId22"/>
    <p:sldId id="264" r:id="rId23"/>
    <p:sldId id="278" r:id="rId24"/>
    <p:sldId id="287" r:id="rId25"/>
    <p:sldId id="330" r:id="rId26"/>
    <p:sldId id="324" r:id="rId27"/>
    <p:sldId id="270" r:id="rId28"/>
    <p:sldId id="271" r:id="rId29"/>
    <p:sldId id="274" r:id="rId30"/>
    <p:sldId id="325" r:id="rId31"/>
    <p:sldId id="331" r:id="rId32"/>
    <p:sldId id="327" r:id="rId33"/>
    <p:sldId id="328" r:id="rId34"/>
    <p:sldId id="285" r:id="rId3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73BEE-6283-4891-B24B-429F138B7947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36BA5-F8DC-42E5-BF20-57AC58E225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15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23EB9-32B0-4CD4-A6F0-EABD07D7540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5D77D-9AA8-45BB-A530-5FA303C8EF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26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1248-2F1C-4E51-8EB1-F4708AF1C226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574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="1" dirty="0" smtClean="0"/>
              <a:t>We</a:t>
            </a:r>
            <a:r>
              <a:rPr lang="en-AU" b="1" baseline="0" dirty="0" smtClean="0"/>
              <a:t> need to acknowledge that diversity started from our Aboriginal people in Australia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b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="1" baseline="0" dirty="0" smtClean="0"/>
              <a:t>Diversity of ethnic groups/tribes and languages spoken amongst First Nation people is highlighted in this Australian 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="1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="1" baseline="0" dirty="0" smtClean="0"/>
              <a:t>Our intention is to dismistiphy the connotation that diversity is related to migrants and refugees in this society.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D77D-9AA8-45BB-A530-5FA303C8EFD7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5241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="1" dirty="0" smtClean="0"/>
              <a:t>Play the</a:t>
            </a:r>
            <a:r>
              <a:rPr lang="en-AU" b="1" baseline="0" dirty="0" smtClean="0"/>
              <a:t> video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b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="1" baseline="0" dirty="0" smtClean="0"/>
              <a:t>Ask for any comments?????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D77D-9AA8-45BB-A530-5FA303C8EFD7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3420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u="sng" dirty="0" smtClean="0">
                <a:solidFill>
                  <a:srgbClr val="F2762A"/>
                </a:solidFill>
              </a:rPr>
              <a:t>Why Human Rights Approach to Aged Care? </a:t>
            </a:r>
            <a:r>
              <a:rPr lang="en-AU" b="1" dirty="0" smtClean="0"/>
              <a:t>(Human Right Approach to Ageing and Health: Respect and choice- 2012)</a:t>
            </a:r>
          </a:p>
          <a:p>
            <a:endParaRPr lang="en-AU" sz="1200" b="1" dirty="0" smtClean="0">
              <a:solidFill>
                <a:srgbClr val="F2762A"/>
              </a:solidFill>
            </a:endParaRPr>
          </a:p>
          <a:p>
            <a:endParaRPr lang="en-AU" sz="1200" b="1" dirty="0" smtClean="0">
              <a:solidFill>
                <a:srgbClr val="F2762A"/>
              </a:solidFill>
            </a:endParaRPr>
          </a:p>
          <a:p>
            <a:pPr>
              <a:buBlip>
                <a:blip r:embed="rId3"/>
              </a:buBlip>
            </a:pPr>
            <a:r>
              <a:rPr lang="en-AU" b="1" dirty="0" smtClean="0"/>
              <a:t>This approach promotes people’s centred decision-making</a:t>
            </a:r>
          </a:p>
          <a:p>
            <a:pPr>
              <a:buBlip>
                <a:blip r:embed="rId3"/>
              </a:buBlip>
            </a:pPr>
            <a:endParaRPr lang="en-AU" b="1" dirty="0" smtClean="0"/>
          </a:p>
          <a:p>
            <a:pPr>
              <a:buBlip>
                <a:blip r:embed="rId3"/>
              </a:buBlip>
            </a:pPr>
            <a:r>
              <a:rPr lang="en-AU" b="1" dirty="0" smtClean="0"/>
              <a:t> Respect for the inherent dignity of older people, as well as endorses genuine change in organisational culture</a:t>
            </a:r>
          </a:p>
          <a:p>
            <a:pPr>
              <a:buBlip>
                <a:blip r:embed="rId3"/>
              </a:buBlip>
            </a:pPr>
            <a:endParaRPr lang="en-AU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en-AU" b="1" dirty="0" smtClean="0"/>
              <a:t> With</a:t>
            </a:r>
            <a:r>
              <a:rPr lang="en-AU" b="1" baseline="0" dirty="0" smtClean="0"/>
              <a:t> a Human Right Approach to Aged Care, </a:t>
            </a:r>
            <a:r>
              <a:rPr lang="en-AU" b="1" dirty="0" smtClean="0"/>
              <a:t> the service delivery is non-discriminatory and promotes equality, ensures that services are available, accessible, appropriate and of good quality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1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en-AU" b="1" dirty="0" smtClean="0"/>
              <a:t>Have adequate monitoring mechanism which ensure government accountability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D77D-9AA8-45BB-A530-5FA303C8EFD7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435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 smtClean="0"/>
              <a:t>We</a:t>
            </a:r>
            <a:r>
              <a:rPr lang="en-AU" b="1" baseline="0" dirty="0" smtClean="0"/>
              <a:t> invite you to do  participate in a self-reflective exercise 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D77D-9AA8-45BB-A530-5FA303C8EFD7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2832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MiCare’s</a:t>
            </a:r>
            <a:r>
              <a:rPr lang="en-AU" baseline="0" dirty="0" smtClean="0"/>
              <a:t> Cultural Diversity Framework will be very soon applied across all services to ensure service delivery are culturally responsive and meets the government’s framework criteria. </a:t>
            </a: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D77D-9AA8-45BB-A530-5FA303C8EFD7}" type="slidenum">
              <a:rPr lang="en-AU" smtClean="0"/>
              <a:pPr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18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405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738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3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558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738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56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990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295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6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057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42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2E08-DDA8-4A50-8298-E194B9EFA610}" type="datetimeFigureOut">
              <a:rPr lang="en-AU" smtClean="0"/>
              <a:t>3/06/2019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3332B-0B68-422C-AEEC-3D8D217D55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202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google.com.au/imgres?imgurl=http://www.charlotteeagles.com/imgs/eaglesproteam/eaglesstats/team2.jpg&amp;imgrefurl=http://www.charlotteeagles.com/eaglesproteam/eaglesstats/index_E.html&amp;usg=__npJIRIy_gGqEeKMu-skH2COpRRs=&amp;h=411&amp;w=536&amp;sz=43&amp;hl=en&amp;start=226&amp;tbnid=DRzS0eQPTNB2EM:&amp;tbnh=101&amp;tbnw=132&amp;prev=/images?q%3Dpictures%2Bof%2Bglobal%2Bcommunities%26ndsp%3D20%26hl%3Den%26sa%3DN%26start%3D220" TargetMode="External"/><Relationship Id="rId7" Type="http://schemas.openxmlformats.org/officeDocument/2006/relationships/image" Target="../media/image13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google.com.au/imgres?imgurl=http://www.wuuc.org/images/activities/socialaction.jpg&amp;imgrefurl=http://www.wuuc.org/activities/socialAction.html&amp;usg=__Q8ZnCogoC_GoXGLlxvyUHt0TUGQ=&amp;h=300&amp;w=300&amp;sz=29&amp;hl=en&amp;start=99&amp;tbnid=XXL9yATfaIzN6M:&amp;tbnh=116&amp;tbnw=116&amp;prev=/images?q%3Dpictures%2Bof%2Bglobal%2Bcommunities%26ndsp%3D20%26hl%3Den%26sa%3DN%26start%3D80" TargetMode="Externa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Cultural Responsiveness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n-AU" sz="8000" b="1" dirty="0" smtClean="0">
                <a:solidFill>
                  <a:schemeClr val="accent2"/>
                </a:solidFill>
              </a:rPr>
              <a:t>Workshop overview</a:t>
            </a:r>
          </a:p>
          <a:p>
            <a:pPr algn="ctr"/>
            <a:endParaRPr lang="en-AU" sz="4600" b="1" dirty="0"/>
          </a:p>
          <a:p>
            <a:pPr algn="l"/>
            <a:r>
              <a:rPr lang="en-AU" sz="3600" b="1" dirty="0" smtClean="0"/>
              <a:t>Presented by </a:t>
            </a:r>
            <a:r>
              <a:rPr lang="en-AU" sz="3600" dirty="0" smtClean="0"/>
              <a:t>: Yvonne Philips, Manager Volunteers  (ss1c@micare.com.au)                                           </a:t>
            </a:r>
          </a:p>
          <a:p>
            <a:pPr algn="l"/>
            <a:r>
              <a:rPr lang="en-AU" sz="3600" dirty="0"/>
              <a:t>	 </a:t>
            </a:r>
            <a:r>
              <a:rPr lang="en-AU" sz="3600" dirty="0" smtClean="0"/>
              <a:t>          Mercedes </a:t>
            </a:r>
            <a:r>
              <a:rPr lang="en-AU" sz="3600" dirty="0"/>
              <a:t>Sepulveda, Cultural Service </a:t>
            </a:r>
            <a:r>
              <a:rPr lang="en-AU" sz="3600" dirty="0" smtClean="0"/>
              <a:t>Advisor (csa@micare.com.au)</a:t>
            </a:r>
            <a:endParaRPr lang="en-AU" sz="3600" dirty="0"/>
          </a:p>
        </p:txBody>
      </p:sp>
      <p:pic>
        <p:nvPicPr>
          <p:cNvPr id="1026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515" y="548680"/>
            <a:ext cx="4358978" cy="153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19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en-US" sz="3600" dirty="0" smtClean="0"/>
              <a:t>If </a:t>
            </a:r>
            <a:r>
              <a:rPr lang="en-AU" altLang="en-US" sz="3600" dirty="0"/>
              <a:t>language and cultural barriers are </a:t>
            </a:r>
            <a:r>
              <a:rPr lang="en-AU" altLang="en-US" sz="3600" b="1" u="sng" dirty="0"/>
              <a:t>not</a:t>
            </a:r>
            <a:r>
              <a:rPr lang="en-AU" altLang="en-US" sz="3600" dirty="0"/>
              <a:t> taken into </a:t>
            </a:r>
            <a:r>
              <a:rPr lang="en-AU" altLang="en-US" sz="3600" dirty="0" smtClean="0"/>
              <a:t>  consideration </a:t>
            </a:r>
            <a:r>
              <a:rPr lang="en-AU" altLang="en-US" sz="3600" dirty="0"/>
              <a:t>or </a:t>
            </a:r>
            <a:r>
              <a:rPr lang="en-AU" altLang="en-US" sz="3600" b="1" u="sng" dirty="0"/>
              <a:t>no</a:t>
            </a:r>
            <a:r>
              <a:rPr lang="en-AU" altLang="en-US" sz="3600" u="sng" dirty="0"/>
              <a:t>t</a:t>
            </a:r>
            <a:r>
              <a:rPr lang="en-AU" altLang="en-US" sz="3600" dirty="0"/>
              <a:t> well </a:t>
            </a:r>
            <a:r>
              <a:rPr lang="en-AU" altLang="en-US" sz="3600" dirty="0" smtClean="0"/>
              <a:t>managed an organisation…</a:t>
            </a:r>
          </a:p>
          <a:p>
            <a:pPr marL="0" indent="0">
              <a:buNone/>
            </a:pPr>
            <a:endParaRPr lang="en-AU" altLang="en-US" sz="3600" dirty="0" smtClean="0"/>
          </a:p>
          <a:p>
            <a:pPr>
              <a:buBlip>
                <a:blip r:embed="rId2"/>
              </a:buBlip>
            </a:pPr>
            <a:r>
              <a:rPr lang="en-AU" altLang="en-US" sz="3600" dirty="0"/>
              <a:t> </a:t>
            </a:r>
            <a:r>
              <a:rPr lang="en-AU" altLang="en-US" sz="3200" dirty="0" smtClean="0"/>
              <a:t>makes </a:t>
            </a:r>
            <a:r>
              <a:rPr lang="en-AU" altLang="en-US" sz="3200" dirty="0"/>
              <a:t>services less accessible (access &amp; equity, </a:t>
            </a:r>
            <a:r>
              <a:rPr lang="en-AU" altLang="en-US" sz="3200" dirty="0" smtClean="0"/>
              <a:t>quality, </a:t>
            </a:r>
            <a:r>
              <a:rPr lang="en-AU" altLang="en-US" sz="3200" dirty="0"/>
              <a:t>safety and HR issues are in jeopardise</a:t>
            </a:r>
            <a:r>
              <a:rPr lang="en-AU" altLang="en-US" sz="3200" dirty="0" smtClean="0"/>
              <a:t>)</a:t>
            </a:r>
            <a:r>
              <a:rPr lang="en-AU" altLang="en-US" sz="3200" dirty="0"/>
              <a:t> </a:t>
            </a:r>
            <a:endParaRPr lang="en-AU" altLang="en-US" sz="3200" dirty="0" smtClean="0"/>
          </a:p>
          <a:p>
            <a:pPr marL="0" indent="0">
              <a:buNone/>
            </a:pPr>
            <a:endParaRPr lang="en-AU" altLang="en-US" sz="3200" dirty="0" smtClean="0"/>
          </a:p>
          <a:p>
            <a:pPr>
              <a:buBlip>
                <a:blip r:embed="rId2"/>
              </a:buBlip>
            </a:pPr>
            <a:r>
              <a:rPr lang="en-AU" altLang="en-US" sz="3200" dirty="0" smtClean="0"/>
              <a:t> increases </a:t>
            </a:r>
            <a:r>
              <a:rPr lang="en-AU" altLang="en-US" sz="3200" dirty="0"/>
              <a:t>adverse events and compromises quality and safety of service delivery.</a:t>
            </a:r>
          </a:p>
          <a:p>
            <a:pPr>
              <a:buBlip>
                <a:blip r:embed="rId2"/>
              </a:buBlip>
            </a:pPr>
            <a:endParaRPr lang="en-AU" altLang="en-US" sz="3600" dirty="0"/>
          </a:p>
          <a:p>
            <a:pPr>
              <a:buBlip>
                <a:blip r:embed="rId2"/>
              </a:buBlip>
            </a:pPr>
            <a:endParaRPr lang="en-AU" altLang="en-US" sz="3600" dirty="0" smtClean="0"/>
          </a:p>
          <a:p>
            <a:pPr>
              <a:buBlip>
                <a:blip r:embed="rId2"/>
              </a:buBlip>
            </a:pPr>
            <a:endParaRPr lang="en-AU" sz="3600" dirty="0"/>
          </a:p>
          <a:p>
            <a:pPr>
              <a:buBlip>
                <a:blip r:embed="rId2"/>
              </a:buBlip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altLang="en-US" dirty="0" smtClean="0">
                <a:solidFill>
                  <a:srgbClr val="F2762A"/>
                </a:solidFill>
              </a:rPr>
              <a:t>Care in </a:t>
            </a:r>
            <a:r>
              <a:rPr lang="en-AU" altLang="en-US" dirty="0">
                <a:solidFill>
                  <a:srgbClr val="F2762A"/>
                </a:solidFill>
              </a:rPr>
              <a:t>a multicul</a:t>
            </a:r>
            <a:r>
              <a:rPr lang="en-AU" dirty="0">
                <a:solidFill>
                  <a:srgbClr val="F2762A"/>
                </a:solidFill>
              </a:rPr>
              <a:t>tural context</a:t>
            </a: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53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626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b="1" dirty="0" smtClean="0"/>
              <a:t>Human </a:t>
            </a:r>
            <a:r>
              <a:rPr lang="en-AU" sz="3200" b="1" dirty="0"/>
              <a:t>rights </a:t>
            </a:r>
            <a:endParaRPr lang="en-AU" sz="3200" b="1" dirty="0" smtClean="0"/>
          </a:p>
          <a:p>
            <a:pPr marL="0" indent="0">
              <a:buNone/>
            </a:pPr>
            <a:endParaRPr lang="en-AU" sz="3200" b="1" dirty="0"/>
          </a:p>
          <a:p>
            <a:pPr marL="0" indent="0">
              <a:buNone/>
            </a:pPr>
            <a:r>
              <a:rPr lang="en-AU" sz="3200" i="1" dirty="0" smtClean="0"/>
              <a:t>These</a:t>
            </a:r>
            <a:r>
              <a:rPr lang="en-AU" sz="3200" b="1" i="1" dirty="0" smtClean="0"/>
              <a:t> </a:t>
            </a:r>
            <a:r>
              <a:rPr lang="en-AU" sz="3200" i="1" dirty="0" smtClean="0"/>
              <a:t>are </a:t>
            </a:r>
            <a:r>
              <a:rPr lang="en-AU" sz="3200" i="1" dirty="0"/>
              <a:t>rights inherent to all human beings, whatever our </a:t>
            </a:r>
            <a:r>
              <a:rPr lang="en-AU" sz="3200" b="1" i="1" dirty="0"/>
              <a:t>nationality, place of residence, sex, national or ethnic origin, colour, religion, language, or any other status</a:t>
            </a:r>
            <a:r>
              <a:rPr lang="en-AU" sz="3200" i="1" dirty="0"/>
              <a:t>, we are all equally entitled to our human rights without discrimination. These rights are all interrelated, interdependent and indivisible</a:t>
            </a:r>
            <a:r>
              <a:rPr lang="en-AU" sz="3200" i="1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>
              <a:buBlip>
                <a:blip r:embed="rId3"/>
              </a:buBlip>
            </a:pPr>
            <a:endParaRPr lang="en-AU" dirty="0"/>
          </a:p>
          <a:p>
            <a:pPr>
              <a:buBlip>
                <a:blip r:embed="rId3"/>
              </a:buBlip>
            </a:pPr>
            <a:endParaRPr lang="en-AU" dirty="0"/>
          </a:p>
          <a:p>
            <a:pPr>
              <a:buBlip>
                <a:blip r:embed="rId3"/>
              </a:buBlip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u="sng" dirty="0">
                <a:solidFill>
                  <a:srgbClr val="F2762A"/>
                </a:solidFill>
              </a:rPr>
              <a:t>Philosophical Perspective </a:t>
            </a:r>
            <a:r>
              <a:rPr lang="en-AU" u="sng" dirty="0" smtClean="0">
                <a:solidFill>
                  <a:srgbClr val="F2762A"/>
                </a:solidFill>
              </a:rPr>
              <a:t/>
            </a:r>
            <a:br>
              <a:rPr lang="en-AU" u="sng" dirty="0" smtClean="0">
                <a:solidFill>
                  <a:srgbClr val="F2762A"/>
                </a:solidFill>
              </a:rPr>
            </a:br>
            <a:r>
              <a:rPr lang="en-AU" dirty="0" smtClean="0">
                <a:solidFill>
                  <a:srgbClr val="F2762A"/>
                </a:solidFill>
              </a:rPr>
              <a:t>Key Definition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96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u="sng" dirty="0">
                <a:solidFill>
                  <a:srgbClr val="F2762A"/>
                </a:solidFill>
              </a:rPr>
              <a:t>Philosophical Perspective </a:t>
            </a:r>
            <a:r>
              <a:rPr lang="en-AU" u="sng" dirty="0" smtClean="0">
                <a:solidFill>
                  <a:srgbClr val="F2762A"/>
                </a:solidFill>
              </a:rPr>
              <a:t/>
            </a:r>
            <a:br>
              <a:rPr lang="en-AU" u="sng" dirty="0" smtClean="0">
                <a:solidFill>
                  <a:srgbClr val="F2762A"/>
                </a:solidFill>
              </a:rPr>
            </a:br>
            <a:r>
              <a:rPr lang="en-AU" dirty="0" smtClean="0">
                <a:solidFill>
                  <a:srgbClr val="F2762A"/>
                </a:solidFill>
              </a:rPr>
              <a:t>Key Definition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sz="3200" b="1" dirty="0" smtClean="0"/>
              <a:t>Social Justice</a:t>
            </a:r>
          </a:p>
          <a:p>
            <a:pPr marL="0" indent="0">
              <a:buNone/>
            </a:pPr>
            <a:r>
              <a:rPr lang="en-AU" sz="3200" i="1" dirty="0" smtClean="0"/>
              <a:t>Is </a:t>
            </a:r>
            <a:r>
              <a:rPr lang="en-AU" sz="3200" i="1" dirty="0"/>
              <a:t>a political and philosophical concept </a:t>
            </a:r>
            <a:r>
              <a:rPr lang="en-AU" sz="3200" i="1" dirty="0" smtClean="0"/>
              <a:t>– </a:t>
            </a:r>
          </a:p>
          <a:p>
            <a:pPr marL="0" indent="0">
              <a:buNone/>
            </a:pPr>
            <a:r>
              <a:rPr lang="en-AU" sz="3200" i="1" dirty="0" smtClean="0"/>
              <a:t>all </a:t>
            </a:r>
            <a:r>
              <a:rPr lang="en-AU" sz="3200" i="1" dirty="0"/>
              <a:t>people should have </a:t>
            </a:r>
            <a:r>
              <a:rPr lang="en-AU" sz="3200" b="1" i="1" dirty="0"/>
              <a:t>equal access to wealth, health, wellbeing, justice and opportunity</a:t>
            </a:r>
            <a:r>
              <a:rPr lang="en-AU" sz="3200" i="1" dirty="0"/>
              <a:t>. </a:t>
            </a:r>
            <a:endParaRPr lang="en-AU" sz="3200" i="1" dirty="0" smtClean="0"/>
          </a:p>
          <a:p>
            <a:pPr marL="0" indent="0">
              <a:buNone/>
            </a:pPr>
            <a:endParaRPr lang="en-AU" sz="3200" i="1" dirty="0" smtClean="0"/>
          </a:p>
          <a:p>
            <a:pPr marL="0" indent="0">
              <a:buNone/>
            </a:pPr>
            <a:r>
              <a:rPr lang="en-AU" sz="3200" i="1" dirty="0" smtClean="0"/>
              <a:t>Social </a:t>
            </a:r>
            <a:r>
              <a:rPr lang="en-AU" sz="3200" i="1" dirty="0"/>
              <a:t>Justice principles involves the fair and proper administration of laws conforming to the natural law that </a:t>
            </a:r>
            <a:r>
              <a:rPr lang="en-AU" sz="3200" b="1" i="1" dirty="0"/>
              <a:t>all persons, irrespective of ethnic origin, gender, possessions, race, religion, etc., are to be treated equally and without prejudice.</a:t>
            </a:r>
          </a:p>
          <a:p>
            <a:endParaRPr lang="en-AU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113812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8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EE8640"/>
                </a:solidFill>
              </a:rPr>
              <a:t>Prejudice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Prejudice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is learnt behaviour, usually starts whilst we are children.</a:t>
            </a: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Prejudice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baseless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and usually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is a negative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attitude toward members of a group. </a:t>
            </a: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Prejudice includes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negative feelings, stereotyped beliefs, and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discrimination. </a:t>
            </a: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Prejudice attitudes views everyone within a group the same way, and fail to really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look at each person as a unique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individual.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674" y="5925928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Self- awareness 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Experiential exercise</a:t>
            </a:r>
            <a:endParaRPr lang="en-AU" dirty="0"/>
          </a:p>
        </p:txBody>
      </p:sp>
      <p:sp>
        <p:nvSpPr>
          <p:cNvPr id="6" name="Cloud Callout 5"/>
          <p:cNvSpPr/>
          <p:nvPr/>
        </p:nvSpPr>
        <p:spPr>
          <a:xfrm>
            <a:off x="3715789" y="2876204"/>
            <a:ext cx="4039986" cy="277645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Mnnnn </a:t>
            </a:r>
            <a:r>
              <a:rPr lang="en-AU" sz="3200" dirty="0" smtClean="0">
                <a:sym typeface="Wingdings" panose="05000000000000000000" pitchFamily="2" charset="2"/>
              </a:rPr>
              <a:t>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9449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1065" y="1316766"/>
            <a:ext cx="10515600" cy="47765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sz="3600" dirty="0" smtClean="0"/>
          </a:p>
          <a:p>
            <a:pPr>
              <a:buBlip>
                <a:blip r:embed="rId2"/>
              </a:buBlip>
            </a:pPr>
            <a:r>
              <a:rPr lang="en-AU" sz="2600" dirty="0" smtClean="0">
                <a:cs typeface="Arial" panose="020B0604020202020204" pitchFamily="34" charset="0"/>
              </a:rPr>
              <a:t>Personal drive</a:t>
            </a:r>
          </a:p>
          <a:p>
            <a:pPr>
              <a:buBlip>
                <a:blip r:embed="rId2"/>
              </a:buBlip>
            </a:pPr>
            <a:r>
              <a:rPr lang="en-AU" sz="2600" dirty="0" smtClean="0">
                <a:cs typeface="Arial" panose="020B0604020202020204" pitchFamily="34" charset="0"/>
              </a:rPr>
              <a:t>Understanding </a:t>
            </a:r>
          </a:p>
          <a:p>
            <a:pPr>
              <a:buBlip>
                <a:blip r:embed="rId2"/>
              </a:buBlip>
            </a:pPr>
            <a:r>
              <a:rPr lang="en-AU" sz="2600" dirty="0" smtClean="0">
                <a:cs typeface="Arial" panose="020B0604020202020204" pitchFamily="34" charset="0"/>
              </a:rPr>
              <a:t>Awareness</a:t>
            </a:r>
          </a:p>
          <a:p>
            <a:pPr>
              <a:buBlip>
                <a:blip r:embed="rId2"/>
              </a:buBlip>
            </a:pPr>
            <a:r>
              <a:rPr lang="en-AU" sz="2600" dirty="0" smtClean="0">
                <a:cs typeface="Arial" panose="020B0604020202020204" pitchFamily="34" charset="0"/>
              </a:rPr>
              <a:t>Abilities</a:t>
            </a:r>
          </a:p>
          <a:p>
            <a:pPr marL="0" indent="0">
              <a:buNone/>
            </a:pPr>
            <a:endParaRPr lang="en-AU" sz="3600" dirty="0" smtClean="0"/>
          </a:p>
          <a:p>
            <a:endParaRPr lang="en-AU" sz="3600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9716" y="-271850"/>
            <a:ext cx="10678297" cy="1325563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Competence Key Components</a:t>
            </a:r>
            <a:b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38" y="1672281"/>
            <a:ext cx="3357457" cy="3511442"/>
          </a:xfrm>
          <a:prstGeom prst="rect">
            <a:avLst/>
          </a:prstGeom>
        </p:spPr>
      </p:pic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7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3440" y="14109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b="1" dirty="0" smtClean="0"/>
              <a:t>Culture</a:t>
            </a:r>
            <a:endParaRPr lang="en-AU" sz="3600" dirty="0" smtClean="0"/>
          </a:p>
          <a:p>
            <a:pPr>
              <a:buBlip>
                <a:blip r:embed="rId2"/>
              </a:buBlip>
            </a:pPr>
            <a:r>
              <a:rPr lang="en-AU" sz="3000" dirty="0" smtClean="0"/>
              <a:t>a </a:t>
            </a:r>
            <a:r>
              <a:rPr lang="en-AU" sz="3000" dirty="0"/>
              <a:t>way of life of a group of people – behaviours, beliefs, values and symbols that they accept, generally without thinking about them, and that are passed along by communication and imitation from one generation to the next.  </a:t>
            </a:r>
            <a:endParaRPr lang="en-AU" sz="3000" dirty="0" smtClean="0"/>
          </a:p>
          <a:p>
            <a:pPr>
              <a:buBlip>
                <a:blip r:embed="rId2"/>
              </a:buBlip>
            </a:pPr>
            <a:endParaRPr lang="en-AU" sz="3000" dirty="0" smtClean="0"/>
          </a:p>
          <a:p>
            <a:pPr>
              <a:buBlip>
                <a:blip r:embed="rId2"/>
              </a:buBlip>
            </a:pPr>
            <a:r>
              <a:rPr lang="en-AU" sz="3000" dirty="0" smtClean="0"/>
              <a:t>the </a:t>
            </a:r>
            <a:r>
              <a:rPr lang="en-AU" sz="3000" dirty="0"/>
              <a:t>sum of learned behaviours of a group of people that </a:t>
            </a:r>
            <a:r>
              <a:rPr lang="en-AU" sz="3000" dirty="0" smtClean="0"/>
              <a:t/>
            </a:r>
            <a:br>
              <a:rPr lang="en-AU" sz="3000" dirty="0" smtClean="0"/>
            </a:br>
            <a:r>
              <a:rPr lang="en-AU" sz="3000" dirty="0" smtClean="0"/>
              <a:t>are </a:t>
            </a:r>
            <a:r>
              <a:rPr lang="en-AU" sz="3000" dirty="0"/>
              <a:t>generally considered to be tradition of </a:t>
            </a:r>
            <a:r>
              <a:rPr lang="en-AU" sz="3000" dirty="0" smtClean="0"/>
              <a:t>those</a:t>
            </a:r>
            <a:r>
              <a:rPr lang="en-AU" sz="3600" dirty="0" smtClean="0"/>
              <a:t> </a:t>
            </a:r>
            <a:r>
              <a:rPr lang="en-AU" sz="3000" dirty="0"/>
              <a:t>people.</a:t>
            </a:r>
            <a:r>
              <a:rPr lang="en-AU" sz="3600" dirty="0"/>
              <a:t> </a:t>
            </a:r>
          </a:p>
          <a:p>
            <a:pPr marL="0" indent="0">
              <a:buNone/>
            </a:pPr>
            <a:endParaRPr lang="en-AU" sz="3600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89839"/>
            <a:ext cx="10515600" cy="1325563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Definitions: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1" name="Picture 24" descr="Illawarra Folk Festival at Bul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3262325"/>
            <a:ext cx="2171700" cy="250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272" y="133358"/>
            <a:ext cx="2222930" cy="1838524"/>
          </a:xfrm>
          <a:prstGeom prst="rect">
            <a:avLst/>
          </a:prstGeom>
        </p:spPr>
      </p:pic>
      <p:pic>
        <p:nvPicPr>
          <p:cNvPr id="8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95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4921"/>
            <a:ext cx="10515600" cy="4727104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AU" b="1" dirty="0" smtClean="0"/>
              <a:t>Individual culture</a:t>
            </a:r>
            <a:r>
              <a:rPr lang="en-AU" dirty="0" smtClean="0"/>
              <a:t>: </a:t>
            </a:r>
            <a:r>
              <a:rPr lang="en-AU" dirty="0"/>
              <a:t>We all have an individual culture as we are members of multiple cultures. We have choices.</a:t>
            </a:r>
          </a:p>
          <a:p>
            <a:pPr marL="0" indent="0">
              <a:buNone/>
            </a:pPr>
            <a:endParaRPr lang="en-AU" dirty="0" smtClean="0"/>
          </a:p>
          <a:p>
            <a:pPr>
              <a:buBlip>
                <a:blip r:embed="rId2"/>
              </a:buBlip>
            </a:pPr>
            <a:r>
              <a:rPr lang="en-AU" b="1" dirty="0" smtClean="0"/>
              <a:t>Values: </a:t>
            </a:r>
            <a:r>
              <a:rPr lang="en-AU" dirty="0"/>
              <a:t>The core of culture is formed by values. Good-evil, right-wrong, natural-unnatural. Many values remain unconscious to those who hold them. Values can only be inferred from the way people act under different circumstance.</a:t>
            </a:r>
          </a:p>
          <a:p>
            <a:pPr marL="0" indent="0">
              <a:buNone/>
            </a:pPr>
            <a:endParaRPr lang="en-AU" dirty="0"/>
          </a:p>
          <a:p>
            <a:pPr>
              <a:buBlip>
                <a:blip r:embed="rId2"/>
              </a:buBlip>
            </a:pPr>
            <a:r>
              <a:rPr lang="en-AU" b="1" dirty="0"/>
              <a:t>Cultural belief:</a:t>
            </a:r>
            <a:r>
              <a:rPr lang="en-AU" dirty="0"/>
              <a:t>  different cultural groups think, feel, and act differently. There is no scientific standards for considering one group as fundamentally superior or inferior to </a:t>
            </a:r>
            <a:r>
              <a:rPr lang="en-AU" dirty="0" smtClean="0"/>
              <a:t>another.</a:t>
            </a:r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rgbClr val="F2762A"/>
                </a:solidFill>
              </a:rPr>
              <a:t>Definitions:</a:t>
            </a:r>
            <a:endParaRPr lang="en-AU" dirty="0"/>
          </a:p>
        </p:txBody>
      </p:sp>
      <p:pic>
        <p:nvPicPr>
          <p:cNvPr id="6" name="Picture 14" descr="team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200" y="3657514"/>
            <a:ext cx="1512888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socialacti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67467" y="392469"/>
            <a:ext cx="1729153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Image result for Latin American people"/>
          <p:cNvSpPr>
            <a:spLocks noChangeAspect="1" noChangeArrowheads="1"/>
          </p:cNvSpPr>
          <p:nvPr/>
        </p:nvSpPr>
        <p:spPr bwMode="auto">
          <a:xfrm>
            <a:off x="63500" y="-852488"/>
            <a:ext cx="28575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AutoShape 4" descr="Image result for Latin American people"/>
          <p:cNvSpPr>
            <a:spLocks noChangeAspect="1" noChangeArrowheads="1"/>
          </p:cNvSpPr>
          <p:nvPr/>
        </p:nvSpPr>
        <p:spPr bwMode="auto">
          <a:xfrm>
            <a:off x="215900" y="-700088"/>
            <a:ext cx="28575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834" y="5699996"/>
            <a:ext cx="2115966" cy="1064723"/>
          </a:xfrm>
          <a:prstGeom prst="rect">
            <a:avLst/>
          </a:prstGeom>
        </p:spPr>
      </p:pic>
      <p:pic>
        <p:nvPicPr>
          <p:cNvPr id="11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3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09428"/>
            <a:ext cx="10515600" cy="466511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AU" sz="2600" dirty="0" smtClean="0"/>
              <a:t>Self-awareness requires understanding of: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Own values and beliefs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Attitude and behaviours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How you differ from others &amp; how similar you are with others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Ability to understand the differences</a:t>
            </a:r>
          </a:p>
          <a:p>
            <a:endParaRPr lang="en-AU" sz="1600" dirty="0"/>
          </a:p>
          <a:p>
            <a:pPr>
              <a:buBlip>
                <a:blip r:embed="rId2"/>
              </a:buBlip>
            </a:pPr>
            <a:r>
              <a:rPr lang="en-AU" sz="2600" dirty="0" smtClean="0"/>
              <a:t>Key terms: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Acculturation: becoming adapted to a new culture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Assimilation</a:t>
            </a:r>
            <a:r>
              <a:rPr lang="en-AU" sz="2600" dirty="0"/>
              <a:t>: New culture replaces the </a:t>
            </a:r>
            <a:r>
              <a:rPr lang="en-AU" sz="2600" dirty="0" smtClean="0"/>
              <a:t>original</a:t>
            </a:r>
          </a:p>
          <a:p>
            <a:pPr lvl="1">
              <a:buBlip>
                <a:blip r:embed="rId2"/>
              </a:buBlip>
            </a:pPr>
            <a:r>
              <a:rPr lang="en-AU" sz="2600" dirty="0" smtClean="0"/>
              <a:t>Integration</a:t>
            </a:r>
            <a:r>
              <a:rPr lang="en-AU" sz="2600" dirty="0"/>
              <a:t>: maintain and adopt aspects of both cultures </a:t>
            </a:r>
            <a:r>
              <a:rPr lang="en-AU" sz="2600" dirty="0" smtClean="0"/>
              <a:t/>
            </a:r>
            <a:br>
              <a:rPr lang="en-AU" sz="2600" dirty="0" smtClean="0"/>
            </a:br>
            <a:r>
              <a:rPr lang="en-AU" sz="2600" dirty="0" smtClean="0"/>
              <a:t>(</a:t>
            </a:r>
            <a:r>
              <a:rPr lang="en-AU" sz="2600" dirty="0"/>
              <a:t>bicultural)</a:t>
            </a:r>
          </a:p>
          <a:p>
            <a:pPr marL="0" indent="0">
              <a:buNone/>
            </a:pPr>
            <a:endParaRPr lang="en-AU" sz="2000" dirty="0" smtClean="0"/>
          </a:p>
          <a:p>
            <a:pPr marL="0" indent="0">
              <a:buNone/>
            </a:pPr>
            <a:endParaRPr lang="en-AU" sz="2000" dirty="0" smtClean="0"/>
          </a:p>
          <a:p>
            <a:pPr marL="0" indent="0">
              <a:buNone/>
            </a:pPr>
            <a:endParaRPr lang="en-AU" dirty="0"/>
          </a:p>
          <a:p>
            <a:pPr>
              <a:buBlip>
                <a:blip r:embed="rId2"/>
              </a:buBlip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4344"/>
            <a:ext cx="10515600" cy="1325563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Cultural Self-Awareness</a:t>
            </a:r>
            <a:endParaRPr lang="en-AU" b="1" dirty="0"/>
          </a:p>
        </p:txBody>
      </p:sp>
      <p:sp>
        <p:nvSpPr>
          <p:cNvPr id="3" name="AutoShape 2" descr="Image result for Cultural Intelligence"/>
          <p:cNvSpPr>
            <a:spLocks noChangeAspect="1" noChangeArrowheads="1"/>
          </p:cNvSpPr>
          <p:nvPr/>
        </p:nvSpPr>
        <p:spPr bwMode="auto">
          <a:xfrm>
            <a:off x="63500" y="-928688"/>
            <a:ext cx="27336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AutoShape 4" descr="Image result for Cultural Intelligence"/>
          <p:cNvSpPr>
            <a:spLocks noChangeAspect="1" noChangeArrowheads="1"/>
          </p:cNvSpPr>
          <p:nvPr/>
        </p:nvSpPr>
        <p:spPr bwMode="auto">
          <a:xfrm>
            <a:off x="215900" y="-776288"/>
            <a:ext cx="27336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225" y="787126"/>
            <a:ext cx="2314575" cy="1543050"/>
          </a:xfrm>
          <a:prstGeom prst="rect">
            <a:avLst/>
          </a:prstGeom>
        </p:spPr>
      </p:pic>
      <p:pic>
        <p:nvPicPr>
          <p:cNvPr id="7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5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endParaRPr lang="en-AU" dirty="0" smtClean="0"/>
          </a:p>
          <a:p>
            <a:pPr>
              <a:buBlip>
                <a:blip r:embed="rId2"/>
              </a:buBlip>
            </a:pPr>
            <a:r>
              <a:rPr lang="en-AU" sz="2800" i="1" dirty="0" smtClean="0"/>
              <a:t> </a:t>
            </a:r>
            <a:r>
              <a:rPr lang="en-AU" altLang="en-US" sz="3200" dirty="0" smtClean="0"/>
              <a:t>Everyone </a:t>
            </a:r>
            <a:r>
              <a:rPr lang="en-AU" altLang="en-US" sz="3200" dirty="0"/>
              <a:t>has a </a:t>
            </a:r>
            <a:r>
              <a:rPr lang="en-AU" altLang="en-US" sz="3200" dirty="0" smtClean="0"/>
              <a:t>culture</a:t>
            </a:r>
          </a:p>
          <a:p>
            <a:pPr>
              <a:buBlip>
                <a:blip r:embed="rId2"/>
              </a:buBlip>
            </a:pPr>
            <a:endParaRPr lang="en-AU" altLang="en-US" sz="3200" dirty="0" smtClean="0"/>
          </a:p>
          <a:p>
            <a:pPr>
              <a:buBlip>
                <a:blip r:embed="rId2"/>
              </a:buBlip>
            </a:pPr>
            <a:r>
              <a:rPr lang="en-US" altLang="en-US" sz="3200" dirty="0" smtClean="0"/>
              <a:t> Culture </a:t>
            </a:r>
            <a:r>
              <a:rPr lang="en-US" altLang="en-US" sz="3200" dirty="0"/>
              <a:t>is </a:t>
            </a:r>
            <a:r>
              <a:rPr lang="en-US" altLang="en-US" sz="3200" dirty="0" smtClean="0"/>
              <a:t>dynamic</a:t>
            </a:r>
          </a:p>
          <a:p>
            <a:pPr>
              <a:buBlip>
                <a:blip r:embed="rId2"/>
              </a:buBlip>
            </a:pPr>
            <a:endParaRPr lang="en-US" altLang="en-US" sz="3200" dirty="0" smtClean="0"/>
          </a:p>
          <a:p>
            <a:pPr>
              <a:buBlip>
                <a:blip r:embed="rId2"/>
              </a:buBlip>
            </a:pPr>
            <a:r>
              <a:rPr lang="en-US" altLang="en-US" sz="3200" dirty="0" smtClean="0"/>
              <a:t> Culture </a:t>
            </a:r>
            <a:r>
              <a:rPr lang="en-US" altLang="en-US" sz="3200" dirty="0"/>
              <a:t>is learned through </a:t>
            </a:r>
            <a:r>
              <a:rPr lang="en-US" altLang="en-US" sz="3200" dirty="0" smtClean="0"/>
              <a:t>socialization</a:t>
            </a:r>
          </a:p>
          <a:p>
            <a:pPr marL="0" indent="0">
              <a:buNone/>
            </a:pPr>
            <a:endParaRPr lang="en-US" altLang="en-US" sz="3200" dirty="0" smtClean="0"/>
          </a:p>
          <a:p>
            <a:pPr>
              <a:buBlip>
                <a:blip r:embed="rId2"/>
              </a:buBlip>
            </a:pPr>
            <a:r>
              <a:rPr lang="en-US" altLang="en-US" sz="3200" dirty="0" smtClean="0"/>
              <a:t> Culture </a:t>
            </a:r>
            <a:r>
              <a:rPr lang="en-US" altLang="en-US" sz="3200" dirty="0"/>
              <a:t>is learned patterns of beliefs, values, attitudes</a:t>
            </a:r>
          </a:p>
          <a:p>
            <a:pPr>
              <a:buBlip>
                <a:blip r:embed="rId2"/>
              </a:buBlip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Culture</a:t>
            </a: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t>19</a:t>
            </a:fld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429" y="895221"/>
            <a:ext cx="2857500" cy="194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1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pic>
        <p:nvPicPr>
          <p:cNvPr id="4" name="Content Placeholder 3" descr="See the source image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36" y="283969"/>
            <a:ext cx="11219936" cy="6437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8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5332"/>
            <a:ext cx="10515600" cy="4901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600" b="1" dirty="0" smtClean="0"/>
              <a:t>Communication</a:t>
            </a:r>
            <a:r>
              <a:rPr lang="en-AU" sz="2600" b="1" dirty="0"/>
              <a:t>:</a:t>
            </a:r>
            <a:r>
              <a:rPr lang="en-AU" sz="2600" dirty="0"/>
              <a:t> </a:t>
            </a:r>
            <a:r>
              <a:rPr lang="en-AU" sz="2600" dirty="0" smtClean="0"/>
              <a:t/>
            </a:r>
            <a:br>
              <a:rPr lang="en-AU" sz="2600" dirty="0" smtClean="0"/>
            </a:br>
            <a:r>
              <a:rPr lang="en-AU" sz="2600" dirty="0" smtClean="0"/>
              <a:t>respectful</a:t>
            </a:r>
            <a:r>
              <a:rPr lang="en-AU" sz="2600" dirty="0"/>
              <a:t>, sensitive and sending clear </a:t>
            </a:r>
            <a:r>
              <a:rPr lang="en-AU" sz="2600" dirty="0" smtClean="0"/>
              <a:t>messages </a:t>
            </a:r>
          </a:p>
          <a:p>
            <a:pPr marL="0" indent="0">
              <a:buNone/>
            </a:pPr>
            <a:r>
              <a:rPr lang="en-AU" sz="2600" dirty="0" smtClean="0"/>
              <a:t/>
            </a:r>
            <a:br>
              <a:rPr lang="en-AU" sz="2600" dirty="0" smtClean="0"/>
            </a:br>
            <a:r>
              <a:rPr lang="en-AU" sz="2600" dirty="0" smtClean="0"/>
              <a:t>Aim </a:t>
            </a:r>
            <a:r>
              <a:rPr lang="en-AU" sz="2600" dirty="0"/>
              <a:t>for open communication </a:t>
            </a:r>
            <a:r>
              <a:rPr lang="en-AU" sz="2600" dirty="0" smtClean="0"/>
              <a:t>pathways and understand that:</a:t>
            </a:r>
          </a:p>
          <a:p>
            <a:pPr marL="0" indent="0">
              <a:buNone/>
            </a:pPr>
            <a:endParaRPr lang="en-AU" sz="2600" dirty="0" smtClean="0"/>
          </a:p>
          <a:p>
            <a:pPr>
              <a:buBlip>
                <a:blip r:embed="rId2"/>
              </a:buBlip>
            </a:pPr>
            <a:r>
              <a:rPr lang="en-AU" sz="2600" dirty="0" smtClean="0"/>
              <a:t> The way each cultural group communicates with each other and express themselves varies </a:t>
            </a:r>
          </a:p>
          <a:p>
            <a:pPr>
              <a:buBlip>
                <a:blip r:embed="rId2"/>
              </a:buBlip>
            </a:pPr>
            <a:r>
              <a:rPr lang="en-AU" sz="2600" dirty="0" smtClean="0"/>
              <a:t> Language is significant part of individual’s identity</a:t>
            </a:r>
            <a:endParaRPr lang="en-AU" sz="2600" dirty="0"/>
          </a:p>
          <a:p>
            <a:pPr>
              <a:buBlip>
                <a:blip r:embed="rId2"/>
              </a:buBlip>
            </a:pPr>
            <a:r>
              <a:rPr lang="en-AU" sz="2600" dirty="0" smtClean="0"/>
              <a:t> Languages </a:t>
            </a:r>
            <a:r>
              <a:rPr lang="en-AU" sz="2600" dirty="0"/>
              <a:t>are spoken with different accents and each individual has an accent regardless of the language background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532" y="0"/>
            <a:ext cx="10515600" cy="1325563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Cross Cultural Communication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648202" y="1275332"/>
            <a:ext cx="109369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AU" sz="2000" dirty="0" smtClean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</a:endParaRPr>
          </a:p>
          <a:p>
            <a:endParaRPr lang="en-AU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967" y="288426"/>
            <a:ext cx="1967796" cy="1771650"/>
          </a:xfrm>
          <a:prstGeom prst="rect">
            <a:avLst/>
          </a:prstGeom>
        </p:spPr>
      </p:pic>
      <p:pic>
        <p:nvPicPr>
          <p:cNvPr id="7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151" y="6047890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03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2762A"/>
                </a:solidFill>
              </a:rPr>
              <a:t>Cross Cultural </a:t>
            </a:r>
            <a:r>
              <a:rPr lang="en-AU" dirty="0" smtClean="0">
                <a:solidFill>
                  <a:srgbClr val="F2762A"/>
                </a:solidFill>
              </a:rPr>
              <a:t>Communication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AU" sz="2600" dirty="0" smtClean="0"/>
              <a:t>Involve </a:t>
            </a:r>
            <a:r>
              <a:rPr lang="en-AU" sz="2600" dirty="0"/>
              <a:t>your own communication style (body language, active listening and </a:t>
            </a:r>
            <a:r>
              <a:rPr lang="en-AU" sz="2600" dirty="0" smtClean="0"/>
              <a:t>posture)</a:t>
            </a:r>
            <a:endParaRPr lang="en-AU" sz="2600" dirty="0"/>
          </a:p>
          <a:p>
            <a:pPr>
              <a:buBlip>
                <a:blip r:embed="rId2"/>
              </a:buBlip>
            </a:pPr>
            <a:r>
              <a:rPr lang="en-AU" sz="2600" dirty="0" smtClean="0"/>
              <a:t> Communication </a:t>
            </a:r>
            <a:r>
              <a:rPr lang="en-AU" sz="2600" dirty="0"/>
              <a:t>style impact your ability to achieve satisfactory </a:t>
            </a:r>
            <a:r>
              <a:rPr lang="en-AU" sz="2600" dirty="0" smtClean="0"/>
              <a:t>outcomes</a:t>
            </a:r>
            <a:endParaRPr lang="en-AU" sz="2600" dirty="0"/>
          </a:p>
          <a:p>
            <a:pPr>
              <a:buBlip>
                <a:blip r:embed="rId2"/>
              </a:buBlip>
            </a:pPr>
            <a:r>
              <a:rPr lang="en-AU" sz="2600" dirty="0" smtClean="0"/>
              <a:t> Engage </a:t>
            </a:r>
            <a:r>
              <a:rPr lang="en-AU" sz="2600" dirty="0"/>
              <a:t>interpreter services when </a:t>
            </a:r>
            <a:r>
              <a:rPr lang="en-AU" sz="2600" dirty="0" smtClean="0"/>
              <a:t>necessary</a:t>
            </a:r>
          </a:p>
          <a:p>
            <a:pPr marL="0" indent="0">
              <a:buNone/>
            </a:pPr>
            <a:endParaRPr lang="en-AU" u="sng" dirty="0" smtClean="0"/>
          </a:p>
          <a:p>
            <a:pPr marL="0" indent="0">
              <a:buNone/>
            </a:pPr>
            <a:r>
              <a:rPr lang="en-AU" u="sng" dirty="0" smtClean="0"/>
              <a:t>Custom </a:t>
            </a:r>
            <a:r>
              <a:rPr lang="en-AU" u="sng" dirty="0"/>
              <a:t>Vs. Behaviour</a:t>
            </a:r>
          </a:p>
          <a:p>
            <a:pPr>
              <a:buBlip>
                <a:blip r:embed="rId2"/>
              </a:buBlip>
            </a:pPr>
            <a:r>
              <a:rPr lang="en-AU" sz="2400" b="1" dirty="0" smtClean="0"/>
              <a:t> </a:t>
            </a:r>
            <a:r>
              <a:rPr lang="en-AU" sz="2400" b="1" dirty="0"/>
              <a:t>Custom:</a:t>
            </a:r>
          </a:p>
          <a:p>
            <a:pPr marL="0" indent="0">
              <a:buNone/>
            </a:pPr>
            <a:r>
              <a:rPr lang="en-AU" sz="2400" b="1" dirty="0"/>
              <a:t> </a:t>
            </a:r>
            <a:r>
              <a:rPr lang="en-AU" sz="2400" dirty="0"/>
              <a:t>A practice followed by people of a particular group or </a:t>
            </a:r>
            <a:r>
              <a:rPr lang="en-AU" sz="2400" dirty="0" smtClean="0"/>
              <a:t>region</a:t>
            </a:r>
          </a:p>
          <a:p>
            <a:pPr>
              <a:buBlip>
                <a:blip r:embed="rId2"/>
              </a:buBlip>
            </a:pPr>
            <a:r>
              <a:rPr lang="en-AU" sz="2400" b="1" dirty="0"/>
              <a:t>Behaviour:</a:t>
            </a:r>
          </a:p>
          <a:p>
            <a:pPr marL="0" indent="0">
              <a:buFontTx/>
              <a:buNone/>
              <a:defRPr/>
            </a:pPr>
            <a:r>
              <a:rPr lang="en-AU" sz="2400" dirty="0"/>
              <a:t>The action or reaction</a:t>
            </a:r>
            <a:r>
              <a:rPr lang="en-AU" sz="2400" dirty="0">
                <a:solidFill>
                  <a:srgbClr val="92D050"/>
                </a:solidFill>
              </a:rPr>
              <a:t> </a:t>
            </a:r>
            <a:r>
              <a:rPr lang="en-AU" sz="2400" dirty="0"/>
              <a:t>to</a:t>
            </a:r>
            <a:r>
              <a:rPr lang="en-AU" sz="2400" dirty="0">
                <a:solidFill>
                  <a:srgbClr val="92D050"/>
                </a:solidFill>
              </a:rPr>
              <a:t> </a:t>
            </a:r>
            <a:r>
              <a:rPr lang="en-AU" sz="2400" dirty="0"/>
              <a:t>something under specific circumstances</a:t>
            </a:r>
          </a:p>
          <a:p>
            <a:pPr marL="0" indent="0">
              <a:buNone/>
            </a:pPr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688" y="553352"/>
            <a:ext cx="2857500" cy="1076325"/>
          </a:xfrm>
          <a:prstGeom prst="rect">
            <a:avLst/>
          </a:prstGeom>
        </p:spPr>
      </p:pic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275" y="5976492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0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  <a:defRPr/>
            </a:pPr>
            <a:endParaRPr lang="en-US" sz="1100" dirty="0" smtClean="0"/>
          </a:p>
          <a:p>
            <a:pPr algn="just">
              <a:defRPr/>
            </a:pPr>
            <a:endParaRPr lang="en-US" sz="1100" dirty="0"/>
          </a:p>
          <a:p>
            <a:pPr>
              <a:buBlip>
                <a:blip r:embed="rId2"/>
              </a:buBlip>
            </a:pPr>
            <a:r>
              <a:rPr lang="en-AU" dirty="0" smtClean="0"/>
              <a:t> </a:t>
            </a:r>
            <a:r>
              <a:rPr lang="en-US" dirty="0"/>
              <a:t> </a:t>
            </a:r>
            <a:r>
              <a:rPr lang="en-US" sz="3200" dirty="0"/>
              <a:t>Is the way people see the world and how they perceive their relationship with nature, institutions, other people and </a:t>
            </a:r>
            <a:r>
              <a:rPr lang="en-US" sz="3200" dirty="0" smtClean="0"/>
              <a:t>things based on their life experience.</a:t>
            </a:r>
          </a:p>
          <a:p>
            <a:pPr marL="0" indent="0">
              <a:buNone/>
            </a:pPr>
            <a:endParaRPr lang="en-US" sz="3200" dirty="0" smtClean="0"/>
          </a:p>
          <a:p>
            <a:pPr>
              <a:buBlip>
                <a:blip r:embed="rId2"/>
              </a:buBlip>
            </a:pPr>
            <a:r>
              <a:rPr lang="en-US" sz="3200" i="1" dirty="0" smtClean="0"/>
              <a:t>Effective </a:t>
            </a:r>
            <a:r>
              <a:rPr lang="en-US" sz="3200" i="1" dirty="0"/>
              <a:t>relationships are tied to an understanding of our own worldview as well as our client’s worldview</a:t>
            </a:r>
          </a:p>
          <a:p>
            <a:pPr marL="0" indent="0">
              <a:buNone/>
            </a:pPr>
            <a:endParaRPr lang="en-US" sz="3200" dirty="0" smtClean="0"/>
          </a:p>
          <a:p>
            <a:pPr>
              <a:buBlip>
                <a:blip r:embed="rId2"/>
              </a:buBlip>
            </a:pPr>
            <a:r>
              <a:rPr lang="en-US" sz="3200" dirty="0" smtClean="0"/>
              <a:t> </a:t>
            </a:r>
            <a:r>
              <a:rPr lang="en-AU" sz="3200" dirty="0"/>
              <a:t>Worldview </a:t>
            </a:r>
            <a:r>
              <a:rPr lang="en-US" sz="3200" dirty="0"/>
              <a:t>determines how we think/behave/make decisions and define events </a:t>
            </a:r>
          </a:p>
          <a:p>
            <a:pPr>
              <a:buBlip>
                <a:blip r:embed="rId2"/>
              </a:buBlip>
            </a:pPr>
            <a:endParaRPr lang="en-US" dirty="0"/>
          </a:p>
          <a:p>
            <a:pPr>
              <a:buBlip>
                <a:blip r:embed="rId2"/>
              </a:buBlip>
            </a:pPr>
            <a:endParaRPr lang="en-AU" dirty="0" smtClean="0"/>
          </a:p>
          <a:p>
            <a:pPr>
              <a:buBlip>
                <a:blip r:embed="rId2"/>
              </a:buBlip>
            </a:pPr>
            <a:endParaRPr lang="en-US" sz="3200" dirty="0" smtClean="0"/>
          </a:p>
          <a:p>
            <a:pPr marL="0" indent="0">
              <a:buNone/>
            </a:pPr>
            <a:endParaRPr lang="en-AU" sz="3200" dirty="0" smtClean="0"/>
          </a:p>
          <a:p>
            <a:pPr marL="0" indent="0">
              <a:buNone/>
            </a:pPr>
            <a:endParaRPr lang="en-AU" sz="3200" dirty="0" smtClean="0"/>
          </a:p>
          <a:p>
            <a:pPr>
              <a:buBlip>
                <a:blip r:embed="rId2"/>
              </a:buBlip>
            </a:pPr>
            <a:endParaRPr lang="en-US" sz="3200" dirty="0"/>
          </a:p>
          <a:p>
            <a:pPr>
              <a:buBlip>
                <a:blip r:embed="rId2"/>
              </a:buBlip>
            </a:pPr>
            <a:endParaRPr lang="en-US" dirty="0"/>
          </a:p>
          <a:p>
            <a:pPr marL="0" indent="0" algn="just">
              <a:buNone/>
              <a:defRPr/>
            </a:pPr>
            <a:endParaRPr lang="en-US" dirty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Worldview</a:t>
            </a: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Attitude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b="1" dirty="0" smtClean="0"/>
              <a:t>JUDGEMENTAL</a:t>
            </a:r>
          </a:p>
          <a:p>
            <a:pPr>
              <a:defRPr/>
            </a:pPr>
            <a:r>
              <a:rPr lang="en-US" dirty="0" smtClean="0"/>
              <a:t>We </a:t>
            </a:r>
            <a:r>
              <a:rPr lang="en-US" dirty="0"/>
              <a:t>have a tendency to judge others on the basis of our own </a:t>
            </a:r>
            <a:r>
              <a:rPr lang="en-US" dirty="0" smtClean="0"/>
              <a:t>values</a:t>
            </a:r>
            <a:endParaRPr lang="en-US" b="1" dirty="0" smtClean="0"/>
          </a:p>
          <a:p>
            <a:pPr>
              <a:defRPr/>
            </a:pPr>
            <a:r>
              <a:rPr lang="en-US" sz="3200" dirty="0"/>
              <a:t>Positive assumptions need to be checked for </a:t>
            </a:r>
            <a:r>
              <a:rPr lang="en-US" sz="3200" dirty="0" smtClean="0"/>
              <a:t>validity</a:t>
            </a:r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r>
              <a:rPr lang="en-US" sz="2600" b="1" dirty="0" smtClean="0"/>
              <a:t>ASSUMING</a:t>
            </a:r>
          </a:p>
          <a:p>
            <a:pPr>
              <a:defRPr/>
            </a:pPr>
            <a:r>
              <a:rPr lang="en-US" sz="3200" dirty="0" smtClean="0"/>
              <a:t>This </a:t>
            </a:r>
            <a:r>
              <a:rPr lang="en-US" sz="3200" dirty="0"/>
              <a:t>may cause us to attribute incorrect meanings to the behaviors of </a:t>
            </a:r>
            <a:r>
              <a:rPr lang="en-US" sz="3200" dirty="0" smtClean="0"/>
              <a:t>others</a:t>
            </a:r>
          </a:p>
          <a:p>
            <a:pPr>
              <a:defRPr/>
            </a:pPr>
            <a:r>
              <a:rPr lang="en-US" sz="3200" dirty="0" smtClean="0"/>
              <a:t>Negative </a:t>
            </a:r>
            <a:r>
              <a:rPr lang="en-US" sz="3200" dirty="0"/>
              <a:t>assumptions are detrimental to positive communication and building positive </a:t>
            </a:r>
            <a:r>
              <a:rPr lang="en-US" sz="3200" dirty="0" smtClean="0"/>
              <a:t>relationships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accent2"/>
                </a:solidFill>
              </a:rPr>
              <a:t>Checking and checking all the time is the best </a:t>
            </a:r>
            <a:r>
              <a:rPr lang="en-US" sz="3200" dirty="0" smtClean="0">
                <a:solidFill>
                  <a:schemeClr val="accent2"/>
                </a:solidFill>
              </a:rPr>
              <a:t>way</a:t>
            </a:r>
            <a:r>
              <a:rPr lang="en-US" sz="32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</a:t>
            </a:r>
            <a:endParaRPr lang="en-US" sz="3200" dirty="0">
              <a:solidFill>
                <a:schemeClr val="accent2"/>
              </a:solidFill>
            </a:endParaRPr>
          </a:p>
          <a:p>
            <a:pPr>
              <a:defRPr/>
            </a:pPr>
            <a:endParaRPr lang="en-AU" altLang="en-US" sz="3200" dirty="0"/>
          </a:p>
          <a:p>
            <a:pPr marL="0" indent="0">
              <a:buNone/>
              <a:defRPr/>
            </a:pPr>
            <a:endParaRPr lang="en-US" sz="3200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6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img- Them &amp; us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9425" y="74614"/>
            <a:ext cx="7989888" cy="6497637"/>
          </a:xfrm>
        </p:spPr>
      </p:pic>
      <p:pic>
        <p:nvPicPr>
          <p:cNvPr id="3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723" y="5901436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54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Reflection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Reflective exercise</a:t>
            </a:r>
            <a:endParaRPr lang="en-AU" dirty="0"/>
          </a:p>
        </p:txBody>
      </p:sp>
      <p:sp>
        <p:nvSpPr>
          <p:cNvPr id="6" name="Cloud Callout 5"/>
          <p:cNvSpPr/>
          <p:nvPr/>
        </p:nvSpPr>
        <p:spPr>
          <a:xfrm>
            <a:off x="3715789" y="2876204"/>
            <a:ext cx="4039986" cy="277645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??????</a:t>
            </a:r>
            <a:r>
              <a:rPr lang="en-AU" sz="3200" dirty="0" smtClean="0">
                <a:sym typeface="Wingdings" panose="05000000000000000000" pitchFamily="2" charset="2"/>
              </a:rPr>
              <a:t>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2806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Cultural Diversity/Responsiveness </a:t>
            </a:r>
            <a:r>
              <a:rPr lang="en-AU" dirty="0">
                <a:solidFill>
                  <a:srgbClr val="F2762A"/>
                </a:solidFill>
              </a:rPr>
              <a:t>Framework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000" dirty="0" smtClean="0"/>
              <a:t>Australia’s aged care system is evolving to offer increased choice and control for consumers. This transition to person-centred care requires care to be tailored to meet and individual’s diversity needs in a multicultural society. </a:t>
            </a:r>
          </a:p>
          <a:p>
            <a:endParaRPr lang="en-AU" sz="3000" dirty="0" smtClean="0"/>
          </a:p>
          <a:p>
            <a:endParaRPr lang="en-AU" sz="3000" dirty="0"/>
          </a:p>
          <a:p>
            <a:r>
              <a:rPr lang="en-AU" sz="3000" dirty="0" smtClean="0"/>
              <a:t>The Cultural Diversity/Responsive Framework  seeks to implant diversity in the design and delivery of aged care; and support action to address perceived or actual barriers to consumers accessing safe, equitable and quality aged care, while enabling consumers and carers to be partners in the process. </a:t>
            </a:r>
          </a:p>
          <a:p>
            <a:pPr marL="0" indent="0">
              <a:buNone/>
            </a:pPr>
            <a:r>
              <a:rPr lang="en-AU" sz="1400" dirty="0" smtClean="0"/>
              <a:t>(Aged Care Diversity Framework, 2017)</a:t>
            </a:r>
            <a:endParaRPr lang="en-AU" sz="1400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674" y="5925928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3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Cultural Safe Environment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AU" dirty="0" smtClean="0"/>
              <a:t>Means your cultural </a:t>
            </a:r>
            <a:r>
              <a:rPr lang="en-AU" dirty="0"/>
              <a:t>values are taken into account &amp; differences are acknowledged and </a:t>
            </a:r>
            <a:r>
              <a:rPr lang="en-AU" dirty="0" smtClean="0"/>
              <a:t>respected and not</a:t>
            </a:r>
            <a:r>
              <a:rPr lang="en-AU" dirty="0"/>
              <a:t> </a:t>
            </a:r>
            <a:r>
              <a:rPr lang="en-AU" dirty="0" smtClean="0"/>
              <a:t>subjected </a:t>
            </a:r>
            <a:r>
              <a:rPr lang="en-AU" dirty="0"/>
              <a:t>to: </a:t>
            </a:r>
          </a:p>
          <a:p>
            <a:pPr>
              <a:defRPr/>
            </a:pPr>
            <a:r>
              <a:rPr lang="en-AU" dirty="0"/>
              <a:t>negative perceptions (</a:t>
            </a:r>
            <a:r>
              <a:rPr lang="en-AU" b="1" dirty="0"/>
              <a:t>stereotypes</a:t>
            </a:r>
            <a:r>
              <a:rPr lang="en-AU" dirty="0"/>
              <a:t>) </a:t>
            </a:r>
          </a:p>
          <a:p>
            <a:pPr>
              <a:defRPr/>
            </a:pPr>
            <a:r>
              <a:rPr lang="en-AU" dirty="0"/>
              <a:t>negative attitudes (</a:t>
            </a:r>
            <a:r>
              <a:rPr lang="en-AU" b="1" dirty="0"/>
              <a:t>prejudice</a:t>
            </a:r>
            <a:r>
              <a:rPr lang="en-AU" dirty="0"/>
              <a:t>) &amp; </a:t>
            </a:r>
            <a:r>
              <a:rPr lang="en-AU" dirty="0" smtClean="0"/>
              <a:t>           </a:t>
            </a:r>
            <a:endParaRPr lang="en-AU" dirty="0"/>
          </a:p>
          <a:p>
            <a:pPr>
              <a:defRPr/>
            </a:pPr>
            <a:r>
              <a:rPr lang="en-AU" dirty="0"/>
              <a:t>negative actions (</a:t>
            </a:r>
            <a:r>
              <a:rPr lang="en-AU" b="1" dirty="0"/>
              <a:t>discrimination</a:t>
            </a:r>
            <a:r>
              <a:rPr lang="en-AU" dirty="0"/>
              <a:t>) </a:t>
            </a:r>
            <a:endParaRPr lang="en-AU" dirty="0" smtClean="0"/>
          </a:p>
          <a:p>
            <a:pPr marL="0" indent="0">
              <a:buNone/>
              <a:defRPr/>
            </a:pPr>
            <a:endParaRPr lang="en-AU" dirty="0" smtClean="0"/>
          </a:p>
          <a:p>
            <a:r>
              <a:rPr lang="en-AU" dirty="0"/>
              <a:t>A culturally safe environment will improve quality of services, outcomes and meet accreditation requirements</a:t>
            </a:r>
          </a:p>
          <a:p>
            <a:r>
              <a:rPr lang="en-AU" dirty="0"/>
              <a:t>Will improve access and equity </a:t>
            </a:r>
            <a:r>
              <a:rPr lang="en-AU" dirty="0" smtClean="0"/>
              <a:t>and human rights are respected.</a:t>
            </a:r>
            <a:endParaRPr lang="en-AU" dirty="0"/>
          </a:p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7" y="254000"/>
            <a:ext cx="22669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Person Centred Care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AU" dirty="0" smtClean="0"/>
              <a:t>It </a:t>
            </a:r>
            <a:r>
              <a:rPr lang="en-AU" dirty="0"/>
              <a:t>is a dynamic caring process that maintains </a:t>
            </a:r>
            <a:r>
              <a:rPr lang="en-AU" dirty="0" smtClean="0"/>
              <a:t>autonomy, </a:t>
            </a:r>
            <a:r>
              <a:rPr lang="en-AU" dirty="0"/>
              <a:t>particularly when older people’s sense of independence is under greater threat. Consider:</a:t>
            </a:r>
          </a:p>
          <a:p>
            <a:pPr>
              <a:defRPr/>
            </a:pPr>
            <a:endParaRPr lang="en-AU" dirty="0"/>
          </a:p>
          <a:p>
            <a:pPr lvl="1">
              <a:defRPr/>
            </a:pPr>
            <a:r>
              <a:rPr lang="en-AU" sz="2800" b="1" dirty="0" smtClean="0"/>
              <a:t>cultural </a:t>
            </a:r>
            <a:r>
              <a:rPr lang="en-AU" sz="2800" b="1" dirty="0"/>
              <a:t>&amp; language barriers</a:t>
            </a:r>
          </a:p>
          <a:p>
            <a:pPr lvl="1">
              <a:defRPr/>
            </a:pPr>
            <a:r>
              <a:rPr lang="en-AU" sz="2800" b="1" dirty="0"/>
              <a:t>people are the owner of their history &amp; life</a:t>
            </a:r>
          </a:p>
          <a:p>
            <a:pPr lvl="1">
              <a:defRPr/>
            </a:pPr>
            <a:r>
              <a:rPr lang="en-AU" sz="2800" b="1" dirty="0"/>
              <a:t>focus on capacity rather than incapacities </a:t>
            </a:r>
          </a:p>
          <a:p>
            <a:pPr lvl="1">
              <a:defRPr/>
            </a:pPr>
            <a:r>
              <a:rPr lang="en-AU" sz="2800" b="1" dirty="0" smtClean="0"/>
              <a:t>ask</a:t>
            </a:r>
            <a:r>
              <a:rPr lang="en-AU" sz="2800" b="1" dirty="0"/>
              <a:t>, </a:t>
            </a:r>
            <a:r>
              <a:rPr lang="en-AU" sz="2800" b="1" dirty="0" smtClean="0"/>
              <a:t>check </a:t>
            </a:r>
            <a:r>
              <a:rPr lang="en-AU" sz="2800" b="1" dirty="0"/>
              <a:t>all the time, do not assume!!!</a:t>
            </a:r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94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Key messages for human connectivity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Irritation/frustration </a:t>
            </a:r>
            <a:r>
              <a:rPr lang="en-US" altLang="en-US" dirty="0"/>
              <a:t>can be a signal that cross-cultural differences are </a:t>
            </a:r>
            <a:r>
              <a:rPr lang="en-US" altLang="en-US" dirty="0" smtClean="0"/>
              <a:t>involved – reflect on that = self-awareness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conflict occurs, more </a:t>
            </a:r>
            <a:r>
              <a:rPr lang="en-US" altLang="en-US" dirty="0" smtClean="0"/>
              <a:t>information/clarification </a:t>
            </a:r>
            <a:r>
              <a:rPr lang="en-US" altLang="en-US" dirty="0"/>
              <a:t>is vital for its solution</a:t>
            </a:r>
          </a:p>
          <a:p>
            <a:endParaRPr lang="en-US" altLang="en-US" b="1" dirty="0"/>
          </a:p>
          <a:p>
            <a:r>
              <a:rPr lang="en-US" altLang="en-US" dirty="0"/>
              <a:t>The client is the best source of </a:t>
            </a:r>
            <a:r>
              <a:rPr lang="en-US" altLang="en-US" dirty="0" smtClean="0"/>
              <a:t>information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Cultural diversity  enriches human beings and practice standards of any organisation</a:t>
            </a:r>
          </a:p>
          <a:p>
            <a:pPr marL="0" indent="0">
              <a:buNone/>
            </a:pPr>
            <a:endParaRPr lang="en-US" altLang="en-US" dirty="0" smtClean="0"/>
          </a:p>
          <a:p>
            <a:endParaRPr lang="en-AU" altLang="en-US" dirty="0"/>
          </a:p>
          <a:p>
            <a:endParaRPr lang="en-AU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5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2"/>
                </a:solidFill>
              </a:rPr>
              <a:t>Introduction</a:t>
            </a:r>
            <a:endParaRPr lang="en-AU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 algn="ctr">
              <a:buNone/>
            </a:pPr>
            <a:r>
              <a:rPr lang="en-AU" dirty="0" smtClean="0">
                <a:solidFill>
                  <a:schemeClr val="accent2"/>
                </a:solidFill>
              </a:rPr>
              <a:t>Facilitators</a:t>
            </a:r>
          </a:p>
          <a:p>
            <a:pPr marL="0" indent="0" algn="ctr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AU" dirty="0" smtClean="0">
                <a:solidFill>
                  <a:schemeClr val="accent2"/>
                </a:solidFill>
              </a:rPr>
              <a:t>Organisation </a:t>
            </a:r>
          </a:p>
          <a:p>
            <a:pPr marL="0" indent="0" algn="ctr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AU" dirty="0" smtClean="0">
                <a:solidFill>
                  <a:schemeClr val="accent2"/>
                </a:solidFill>
              </a:rPr>
              <a:t>Workshop process</a:t>
            </a:r>
          </a:p>
        </p:txBody>
      </p:sp>
    </p:spTree>
    <p:extLst>
      <p:ext uri="{BB962C8B-B14F-4D97-AF65-F5344CB8AC3E}">
        <p14:creationId xmlns:p14="http://schemas.microsoft.com/office/powerpoint/2010/main" val="17794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In a Cultural Responsiveness Approach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3200" dirty="0" smtClean="0"/>
              <a:t>Be conscious of the following: </a:t>
            </a:r>
          </a:p>
          <a:p>
            <a:pPr marL="0" indent="0">
              <a:buNone/>
            </a:pPr>
            <a:endParaRPr lang="en-AU" sz="3200" dirty="0" smtClean="0"/>
          </a:p>
          <a:p>
            <a:pPr>
              <a:buBlip>
                <a:blip r:embed="rId2"/>
              </a:buBlip>
            </a:pPr>
            <a:r>
              <a:rPr lang="en-AU" sz="3200" dirty="0" smtClean="0"/>
              <a:t>Awareness </a:t>
            </a:r>
            <a:r>
              <a:rPr lang="en-AU" sz="3200" dirty="0"/>
              <a:t>of your own worldview (self-reflective practice</a:t>
            </a:r>
            <a:r>
              <a:rPr lang="en-AU" sz="3200" dirty="0" smtClean="0"/>
              <a:t>)</a:t>
            </a:r>
            <a:endParaRPr lang="en-AU" sz="3200" dirty="0"/>
          </a:p>
          <a:p>
            <a:pPr>
              <a:buBlip>
                <a:blip r:embed="rId2"/>
              </a:buBlip>
            </a:pPr>
            <a:r>
              <a:rPr lang="en-AU" sz="3200" dirty="0"/>
              <a:t> Attitude surrounding cultural differences (self-reflective </a:t>
            </a:r>
            <a:r>
              <a:rPr lang="en-AU" sz="3200" dirty="0" smtClean="0"/>
              <a:t>and growing practice</a:t>
            </a:r>
            <a:r>
              <a:rPr lang="en-AU" sz="3200" dirty="0"/>
              <a:t>)</a:t>
            </a:r>
          </a:p>
          <a:p>
            <a:pPr>
              <a:buBlip>
                <a:blip r:embed="rId2"/>
              </a:buBlip>
            </a:pPr>
            <a:r>
              <a:rPr lang="en-AU" sz="3200" dirty="0"/>
              <a:t> Knowledge of different cultural practices (ask people – be curious)</a:t>
            </a:r>
          </a:p>
          <a:p>
            <a:pPr>
              <a:buBlip>
                <a:blip r:embed="rId2"/>
              </a:buBlip>
            </a:pPr>
            <a:r>
              <a:rPr lang="en-AU" sz="3200" dirty="0"/>
              <a:t> Personal commitment to cross-cultural skills (experiential approach)</a:t>
            </a:r>
          </a:p>
          <a:p>
            <a:endParaRPr lang="en-AU" sz="3200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8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Practicing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Practice exercise</a:t>
            </a:r>
            <a:endParaRPr lang="en-AU" dirty="0"/>
          </a:p>
        </p:txBody>
      </p:sp>
      <p:sp>
        <p:nvSpPr>
          <p:cNvPr id="6" name="Cloud Callout 5"/>
          <p:cNvSpPr/>
          <p:nvPr/>
        </p:nvSpPr>
        <p:spPr>
          <a:xfrm>
            <a:off x="3715789" y="2876204"/>
            <a:ext cx="4039986" cy="277645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Ahaah </a:t>
            </a:r>
            <a:r>
              <a:rPr lang="en-AU" sz="3200" dirty="0" smtClean="0">
                <a:sym typeface="Wingdings" panose="05000000000000000000" pitchFamily="2" charset="2"/>
              </a:rPr>
              <a:t>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2376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532" y="0"/>
            <a:ext cx="10515600" cy="1325563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F2762A"/>
                </a:solidFill>
              </a:rPr>
              <a:t>Responsiveness practices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737419" y="1126067"/>
            <a:ext cx="1065871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AU" sz="2000" dirty="0" smtClean="0">
              <a:latin typeface="Arial" panose="020B0604020202020204" pitchFamily="34" charset="0"/>
            </a:endParaRPr>
          </a:p>
          <a:p>
            <a:r>
              <a:rPr lang="en-AU" sz="2600" b="1" dirty="0"/>
              <a:t>Working with diversity in the </a:t>
            </a:r>
            <a:r>
              <a:rPr lang="en-AU" sz="2600" b="1" dirty="0" smtClean="0"/>
              <a:t>workplace: </a:t>
            </a:r>
            <a:br>
              <a:rPr lang="en-AU" sz="2600" b="1" dirty="0" smtClean="0"/>
            </a:br>
            <a:r>
              <a:rPr lang="en-AU" sz="2600" dirty="0" smtClean="0"/>
              <a:t>it </a:t>
            </a:r>
            <a:r>
              <a:rPr lang="en-AU" sz="2600" dirty="0"/>
              <a:t>is expected that staff</a:t>
            </a:r>
            <a:r>
              <a:rPr lang="en-AU" sz="2600" dirty="0" smtClean="0"/>
              <a:t>:</a:t>
            </a:r>
          </a:p>
          <a:p>
            <a:endParaRPr lang="en-AU" sz="2600" dirty="0"/>
          </a:p>
          <a:p>
            <a:pPr marL="457200" lvl="0" indent="-457200">
              <a:buBlip>
                <a:blip r:embed="rId2"/>
              </a:buBlip>
            </a:pPr>
            <a:r>
              <a:rPr lang="en-AU" sz="2600" dirty="0"/>
              <a:t>value, accept and enjoy cultural </a:t>
            </a:r>
            <a:r>
              <a:rPr lang="en-AU" sz="2600" dirty="0" smtClean="0"/>
              <a:t>differences</a:t>
            </a:r>
          </a:p>
          <a:p>
            <a:pPr marL="457200" lvl="0" indent="-457200">
              <a:buBlip>
                <a:blip r:embed="rId2"/>
              </a:buBlip>
            </a:pPr>
            <a:endParaRPr lang="en-AU" sz="2600" dirty="0"/>
          </a:p>
          <a:p>
            <a:pPr marL="457200" lvl="0" indent="-457200">
              <a:buBlip>
                <a:blip r:embed="rId2"/>
              </a:buBlip>
            </a:pPr>
            <a:r>
              <a:rPr lang="en-AU" sz="2600" dirty="0"/>
              <a:t>communicate effectively with colleagues and clients from other </a:t>
            </a:r>
            <a:r>
              <a:rPr lang="en-AU" sz="2600" dirty="0" smtClean="0"/>
              <a:t>cultures </a:t>
            </a:r>
          </a:p>
          <a:p>
            <a:pPr marL="457200" lvl="0" indent="-457200">
              <a:buBlip>
                <a:blip r:embed="rId2"/>
              </a:buBlip>
            </a:pPr>
            <a:endParaRPr lang="en-AU" sz="2600" dirty="0"/>
          </a:p>
          <a:p>
            <a:pPr marL="457200" lvl="0" indent="-457200">
              <a:buBlip>
                <a:blip r:embed="rId2"/>
              </a:buBlip>
            </a:pPr>
            <a:r>
              <a:rPr lang="en-AU" sz="2600" dirty="0"/>
              <a:t>self-scrutinise own attitude and prejudice toward </a:t>
            </a:r>
            <a:r>
              <a:rPr lang="en-AU" sz="2600" dirty="0" smtClean="0"/>
              <a:t>diversity</a:t>
            </a:r>
          </a:p>
          <a:p>
            <a:pPr marL="457200" lvl="0" indent="-457200">
              <a:buBlip>
                <a:blip r:embed="rId2"/>
              </a:buBlip>
            </a:pPr>
            <a:endParaRPr lang="en-AU" sz="2600" dirty="0"/>
          </a:p>
          <a:p>
            <a:pPr marL="457200" lvl="0" indent="-457200">
              <a:buBlip>
                <a:blip r:embed="rId2"/>
              </a:buBlip>
            </a:pPr>
            <a:r>
              <a:rPr lang="en-AU" sz="2600" dirty="0" smtClean="0"/>
              <a:t>understand </a:t>
            </a:r>
            <a:r>
              <a:rPr lang="en-AU" sz="2600" dirty="0"/>
              <a:t>and adhere personal, professional and organisational </a:t>
            </a:r>
            <a:r>
              <a:rPr lang="en-AU" sz="2600" dirty="0" smtClean="0"/>
              <a:t>values</a:t>
            </a:r>
          </a:p>
          <a:p>
            <a:pPr lvl="0"/>
            <a:r>
              <a:rPr lang="en-AU" sz="2600" dirty="0" smtClean="0"/>
              <a:t> </a:t>
            </a:r>
            <a:endParaRPr lang="en-AU" sz="2600" dirty="0"/>
          </a:p>
          <a:p>
            <a:pPr marL="457200" lvl="0" indent="-457200">
              <a:buBlip>
                <a:blip r:embed="rId2"/>
              </a:buBlip>
            </a:pPr>
            <a:r>
              <a:rPr lang="en-AU" sz="2600" dirty="0"/>
              <a:t>facilitate a cultural safe environment in the </a:t>
            </a:r>
            <a:r>
              <a:rPr lang="en-AU" sz="2600" dirty="0" smtClean="0"/>
              <a:t>workplace</a:t>
            </a:r>
            <a:endParaRPr lang="en-AU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513" y="0"/>
            <a:ext cx="2847975" cy="1543050"/>
          </a:xfrm>
          <a:prstGeom prst="rect">
            <a:avLst/>
          </a:prstGeom>
        </p:spPr>
      </p:pic>
      <p:pic>
        <p:nvPicPr>
          <p:cNvPr id="7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6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r>
              <a:rPr lang="en-AU" sz="9600" dirty="0" smtClean="0">
                <a:solidFill>
                  <a:schemeClr val="accent2"/>
                </a:solidFill>
              </a:rPr>
              <a:t>??</a:t>
            </a:r>
            <a:r>
              <a:rPr lang="en-AU" sz="7200" dirty="0" smtClean="0"/>
              <a:t>???</a:t>
            </a:r>
            <a:r>
              <a:rPr lang="en-AU" sz="4800" dirty="0" smtClean="0">
                <a:solidFill>
                  <a:schemeClr val="accent2"/>
                </a:solidFill>
              </a:rPr>
              <a:t>??</a:t>
            </a:r>
            <a:endParaRPr lang="en-AU" sz="4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 descr="See the source image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0" y="181232"/>
            <a:ext cx="11203459" cy="67715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92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8844"/>
            <a:ext cx="10515600" cy="5038119"/>
          </a:xfrm>
        </p:spPr>
        <p:txBody>
          <a:bodyPr/>
          <a:lstStyle/>
          <a:p>
            <a:endParaRPr lang="en-AU" dirty="0"/>
          </a:p>
          <a:p>
            <a:endParaRPr lang="en-AU" dirty="0"/>
          </a:p>
        </p:txBody>
      </p:sp>
      <p:grpSp>
        <p:nvGrpSpPr>
          <p:cNvPr id="28" name="Group 27"/>
          <p:cNvGrpSpPr/>
          <p:nvPr/>
        </p:nvGrpSpPr>
        <p:grpSpPr>
          <a:xfrm>
            <a:off x="1297940" y="125413"/>
            <a:ext cx="9596119" cy="6607175"/>
            <a:chOff x="0" y="0"/>
            <a:chExt cx="9596420" cy="6607448"/>
          </a:xfrm>
        </p:grpSpPr>
        <p:grpSp>
          <p:nvGrpSpPr>
            <p:cNvPr id="29" name="Group 28"/>
            <p:cNvGrpSpPr/>
            <p:nvPr/>
          </p:nvGrpSpPr>
          <p:grpSpPr>
            <a:xfrm>
              <a:off x="0" y="0"/>
              <a:ext cx="9596420" cy="6607448"/>
              <a:chOff x="0" y="0"/>
              <a:chExt cx="9596420" cy="6607448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0" y="2592125"/>
                <a:ext cx="2321781" cy="1049572"/>
              </a:xfrm>
              <a:prstGeom prst="rect">
                <a:avLst/>
              </a:prstGeom>
              <a:blipFill dpi="0"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 l="470" t="1283" r="198" b="-893"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AU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743200" y="0"/>
                <a:ext cx="1796995" cy="16850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Residential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256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 Box 6"/>
              <p:cNvSpPr txBox="1"/>
              <p:nvPr/>
            </p:nvSpPr>
            <p:spPr>
              <a:xfrm>
                <a:off x="5176875" y="412783"/>
                <a:ext cx="1653295" cy="80374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Times New Roman" panose="02020603050405020304" pitchFamily="18" charset="0"/>
                  <a:buChar char="•"/>
                  <a:tabLst>
                    <a:tab pos="90170" algn="l"/>
                  </a:tabLst>
                </a:pPr>
                <a:r>
                  <a:rPr lang="en-US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Countries of Birth: </a:t>
                </a:r>
                <a:r>
                  <a:rPr lang="en-US" sz="12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</a:t>
                </a:r>
                <a:endParaRPr lang="en-AU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Times New Roman" panose="02020603050405020304" pitchFamily="18" charset="0"/>
                  <a:buChar char="•"/>
                  <a:tabLst>
                    <a:tab pos="90170" algn="l"/>
                  </a:tabLst>
                </a:pPr>
                <a:r>
                  <a:rPr lang="en-US" sz="12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Languages: 14</a:t>
                </a:r>
                <a:endParaRPr lang="en-AU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Times New Roman" panose="02020603050405020304" pitchFamily="18" charset="0"/>
                  <a:buChar char="•"/>
                  <a:tabLst>
                    <a:tab pos="90170" algn="l"/>
                  </a:tabLst>
                </a:pPr>
                <a:r>
                  <a:rPr lang="en-US" sz="12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Religion: 19</a:t>
                </a:r>
                <a:endParaRPr lang="en-A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158532" y="2258170"/>
                <a:ext cx="1876508" cy="174072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Community Services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2404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8"/>
              <p:cNvSpPr txBox="1"/>
              <p:nvPr/>
            </p:nvSpPr>
            <p:spPr>
              <a:xfrm>
                <a:off x="6670340" y="1506198"/>
                <a:ext cx="2926080" cy="368997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Community inclusion and Participation Teams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Countries of Birth: 19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AU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Settlement Services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Countries of Birth: 7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Languages: 9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AU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HSP Service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Countries of Birth: 7+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Languages: 10+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AU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HCP Service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Countries of Birth: 35 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Languages: 31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AU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Senior Clubs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Countries of Birth: 29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91440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Languages: 25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822713" y="4906477"/>
                <a:ext cx="1852074" cy="17009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Community Services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6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2404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 Box 10"/>
              <p:cNvSpPr txBox="1"/>
              <p:nvPr/>
            </p:nvSpPr>
            <p:spPr>
              <a:xfrm>
                <a:off x="5175347" y="5136543"/>
                <a:ext cx="1987826" cy="1382561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Country of Birth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Staff: 33 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Volunteers: 58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  <a:tabLst>
                    <a:tab pos="180340" algn="l"/>
                  </a:tabLst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Languages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Staff: 27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•"/>
                </a:pPr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Volunteers: 50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67910" y="3490623"/>
                <a:ext cx="1647825" cy="4362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AU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Cultural Diversity</a:t>
                </a:r>
                <a:endParaRPr lang="en-A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8" name="Straight Connector 47"/>
              <p:cNvCxnSpPr>
                <a:stCxn id="41" idx="3"/>
              </p:cNvCxnSpPr>
              <p:nvPr/>
            </p:nvCxnSpPr>
            <p:spPr>
              <a:xfrm flipH="1">
                <a:off x="2019631" y="1438237"/>
                <a:ext cx="986733" cy="1241243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43" idx="2"/>
                <a:endCxn id="40" idx="3"/>
              </p:cNvCxnSpPr>
              <p:nvPr/>
            </p:nvCxnSpPr>
            <p:spPr>
              <a:xfrm flipH="1" flipV="1">
                <a:off x="2321781" y="3116911"/>
                <a:ext cx="1836751" cy="11623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45" idx="1"/>
                <a:endCxn id="47" idx="3"/>
              </p:cNvCxnSpPr>
              <p:nvPr/>
            </p:nvCxnSpPr>
            <p:spPr>
              <a:xfrm flipH="1" flipV="1">
                <a:off x="2315735" y="3708593"/>
                <a:ext cx="778208" cy="1446772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H="1">
              <a:off x="4543425" y="504825"/>
              <a:ext cx="635000" cy="31341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4543425" y="809625"/>
              <a:ext cx="635386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4543425" y="819150"/>
              <a:ext cx="635000" cy="278295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038850" y="3171825"/>
              <a:ext cx="635386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6038850" y="2438400"/>
              <a:ext cx="635092" cy="73152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6038850" y="3171825"/>
              <a:ext cx="635092" cy="71959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6038850" y="3162300"/>
              <a:ext cx="635092" cy="146304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038850" y="1704975"/>
              <a:ext cx="635092" cy="146273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4676775" y="5286375"/>
              <a:ext cx="501346" cy="46117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4676775" y="5743575"/>
              <a:ext cx="501346" cy="26261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06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1161" y="1843548"/>
            <a:ext cx="10295504" cy="424974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 smtClean="0">
                <a:cs typeface="Arial" panose="020B0604020202020204" pitchFamily="34" charset="0"/>
              </a:rPr>
              <a:t>It is imperative that priority is given to training staff and volunteers in </a:t>
            </a:r>
            <a:r>
              <a:rPr lang="en-AU" sz="3600" b="1" dirty="0" smtClean="0">
                <a:cs typeface="Arial" panose="020B0604020202020204" pitchFamily="34" charset="0"/>
              </a:rPr>
              <a:t>cultural responsiveness </a:t>
            </a:r>
            <a:r>
              <a:rPr lang="en-AU" sz="3600" dirty="0" smtClean="0">
                <a:cs typeface="Arial" panose="020B0604020202020204" pitchFamily="34" charset="0"/>
              </a:rPr>
              <a:t>and </a:t>
            </a:r>
            <a:r>
              <a:rPr lang="en-AU" sz="3600" b="1" dirty="0" smtClean="0">
                <a:cs typeface="Arial" panose="020B0604020202020204" pitchFamily="34" charset="0"/>
              </a:rPr>
              <a:t>cultural specific competencies </a:t>
            </a:r>
            <a:r>
              <a:rPr lang="en-AU" sz="3600" dirty="0" smtClean="0">
                <a:cs typeface="Arial" panose="020B0604020202020204" pitchFamily="34" charset="0"/>
              </a:rPr>
              <a:t>when working with diversity in a multicultural society.</a:t>
            </a:r>
          </a:p>
          <a:p>
            <a:pPr marL="265113" indent="0">
              <a:buNone/>
            </a:pPr>
            <a:endParaRPr lang="en-AU" sz="3600" dirty="0" smtClean="0"/>
          </a:p>
          <a:p>
            <a:pPr marL="265113" indent="0">
              <a:buNone/>
            </a:pPr>
            <a:endParaRPr lang="en-AU" sz="3600" dirty="0" smtClean="0"/>
          </a:p>
          <a:p>
            <a:pPr marL="0" indent="0">
              <a:buNone/>
            </a:pPr>
            <a:endParaRPr lang="en-AU" sz="3600" dirty="0" smtClean="0"/>
          </a:p>
          <a:p>
            <a:endParaRPr lang="en-AU" sz="3600" dirty="0" smtClean="0"/>
          </a:p>
          <a:p>
            <a:endParaRPr lang="en-A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5503" y="870155"/>
            <a:ext cx="10678297" cy="820533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  <a:r>
              <a:rPr lang="en-AU" dirty="0" smtClean="0">
                <a:solidFill>
                  <a:srgbClr val="F2762A"/>
                </a:solidFill>
              </a:rPr>
              <a:t/>
            </a:r>
            <a:br>
              <a:rPr lang="en-AU" dirty="0" smtClean="0">
                <a:solidFill>
                  <a:srgbClr val="F2762A"/>
                </a:solidFill>
              </a:rPr>
            </a:br>
            <a:r>
              <a:rPr lang="en-AU" dirty="0" smtClean="0">
                <a:solidFill>
                  <a:srgbClr val="F2762A"/>
                </a:solidFill>
              </a:rPr>
              <a:t/>
            </a:r>
            <a:br>
              <a:rPr lang="en-AU" dirty="0" smtClean="0">
                <a:solidFill>
                  <a:srgbClr val="F2762A"/>
                </a:solidFill>
              </a:rPr>
            </a:br>
            <a:r>
              <a:rPr lang="en-AU" dirty="0" smtClean="0">
                <a:solidFill>
                  <a:srgbClr val="F2762A"/>
                </a:solidFill>
              </a:rPr>
              <a:t/>
            </a:r>
            <a:br>
              <a:rPr lang="en-AU" dirty="0" smtClean="0">
                <a:solidFill>
                  <a:srgbClr val="F2762A"/>
                </a:solidFill>
              </a:rPr>
            </a:b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32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2762A"/>
                </a:solidFill>
              </a:rPr>
              <a:t>First Nation People Acknowledgement</a:t>
            </a:r>
            <a:endParaRPr lang="en-AU" dirty="0"/>
          </a:p>
        </p:txBody>
      </p:sp>
      <p:pic>
        <p:nvPicPr>
          <p:cNvPr id="4" name="Content Placeholder 3" descr="See the source image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95" y="1764828"/>
            <a:ext cx="7652951" cy="5167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3" y="6203504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332B-0B68-422C-AEEC-3D8D217D5549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513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 </a:t>
            </a:r>
            <a:r>
              <a:rPr lang="en-AU" dirty="0" smtClean="0">
                <a:solidFill>
                  <a:srgbClr val="F276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Responsiveness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u="sng" dirty="0" smtClean="0"/>
              <a:t>Cultural </a:t>
            </a:r>
            <a:r>
              <a:rPr lang="en-AU" b="1" u="sng" dirty="0"/>
              <a:t>Responsiveness </a:t>
            </a:r>
            <a:r>
              <a:rPr lang="en-AU" b="1" u="sng" dirty="0" smtClean="0"/>
              <a:t>definition</a:t>
            </a:r>
            <a:endParaRPr lang="en-AU" dirty="0"/>
          </a:p>
          <a:p>
            <a:r>
              <a:rPr lang="en-AU" b="1" dirty="0"/>
              <a:t>The term refers to health care services that are respectful of, and relevant </a:t>
            </a:r>
            <a:r>
              <a:rPr lang="en-AU" b="1" dirty="0" smtClean="0"/>
              <a:t>to </a:t>
            </a:r>
            <a:r>
              <a:rPr lang="en-AU" b="1" dirty="0"/>
              <a:t>the health beliefs, </a:t>
            </a:r>
            <a:r>
              <a:rPr lang="en-AU" b="1" dirty="0" smtClean="0"/>
              <a:t>health care </a:t>
            </a:r>
            <a:r>
              <a:rPr lang="en-AU" b="1" dirty="0"/>
              <a:t>practices, culture and linguistic needs of diverse </a:t>
            </a:r>
            <a:r>
              <a:rPr lang="en-AU" b="1" dirty="0" smtClean="0"/>
              <a:t>consumer/client </a:t>
            </a:r>
            <a:r>
              <a:rPr lang="en-AU" b="1" dirty="0"/>
              <a:t>population and communities. </a:t>
            </a:r>
            <a:endParaRPr lang="en-AU" b="1" dirty="0" smtClean="0"/>
          </a:p>
          <a:p>
            <a:endParaRPr lang="en-AU" b="1" dirty="0" smtClean="0"/>
          </a:p>
          <a:p>
            <a:r>
              <a:rPr lang="en-AU" b="1" dirty="0"/>
              <a:t>Cultural Responsiveness </a:t>
            </a:r>
            <a:r>
              <a:rPr lang="en-AU" b="1" dirty="0" smtClean="0"/>
              <a:t>Framework Main Principle: </a:t>
            </a:r>
            <a:r>
              <a:rPr lang="en-AU" dirty="0" smtClean="0"/>
              <a:t>Every </a:t>
            </a:r>
            <a:r>
              <a:rPr lang="en-AU" dirty="0"/>
              <a:t>person has the right to receive high-quality health care regardless of their culture, ethnic, linguistic and religious backgrounds or </a:t>
            </a:r>
            <a:r>
              <a:rPr lang="en-AU" dirty="0" smtClean="0"/>
              <a:t>beliefs. </a:t>
            </a:r>
            <a:endParaRPr lang="en-AU" dirty="0"/>
          </a:p>
          <a:p>
            <a:pPr marL="0" indent="0">
              <a:buNone/>
            </a:pPr>
            <a:r>
              <a:rPr lang="en-AU" dirty="0" smtClean="0"/>
              <a:t>			</a:t>
            </a:r>
            <a:r>
              <a:rPr lang="en-AU" sz="1500" dirty="0" smtClean="0"/>
              <a:t>(</a:t>
            </a:r>
            <a:r>
              <a:rPr lang="en-AU" sz="1500" dirty="0"/>
              <a:t>Victorian Government Initiative, Dept. of Health, 2009) </a:t>
            </a:r>
          </a:p>
          <a:p>
            <a:endParaRPr lang="en-AU" sz="1500" dirty="0"/>
          </a:p>
        </p:txBody>
      </p:sp>
      <p:pic>
        <p:nvPicPr>
          <p:cNvPr id="4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9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AU" altLang="en-US" dirty="0"/>
              <a:t> </a:t>
            </a:r>
            <a:r>
              <a:rPr lang="en-AU" altLang="en-US" dirty="0" smtClean="0"/>
              <a:t>Australia </a:t>
            </a:r>
            <a:r>
              <a:rPr lang="en-AU" altLang="en-US" dirty="0"/>
              <a:t>is a multicultural </a:t>
            </a:r>
            <a:r>
              <a:rPr lang="en-AU" altLang="en-US" dirty="0" smtClean="0"/>
              <a:t>society</a:t>
            </a:r>
          </a:p>
          <a:p>
            <a:pPr marL="0" indent="0">
              <a:buNone/>
            </a:pPr>
            <a:endParaRPr lang="en-AU" altLang="en-US" dirty="0" smtClean="0"/>
          </a:p>
          <a:p>
            <a:pPr>
              <a:buBlip>
                <a:blip r:embed="rId2"/>
              </a:buBlip>
            </a:pPr>
            <a:endParaRPr lang="en-AU" altLang="en-US" dirty="0" smtClean="0"/>
          </a:p>
          <a:p>
            <a:pPr>
              <a:buBlip>
                <a:blip r:embed="rId2"/>
              </a:buBlip>
            </a:pPr>
            <a:r>
              <a:rPr lang="en-AU" altLang="en-US" dirty="0" smtClean="0"/>
              <a:t> Culture </a:t>
            </a:r>
            <a:r>
              <a:rPr lang="en-AU" altLang="en-US" dirty="0"/>
              <a:t>influences how health care and aged care are sought and </a:t>
            </a:r>
            <a:r>
              <a:rPr lang="en-AU" altLang="en-US" dirty="0" smtClean="0"/>
              <a:t>accessed</a:t>
            </a:r>
          </a:p>
          <a:p>
            <a:pPr marL="0" indent="0">
              <a:buNone/>
            </a:pPr>
            <a:endParaRPr lang="en-AU" altLang="en-US" dirty="0"/>
          </a:p>
          <a:p>
            <a:pPr>
              <a:buBlip>
                <a:blip r:embed="rId2"/>
              </a:buBlip>
            </a:pPr>
            <a:r>
              <a:rPr lang="en-AU" altLang="en-US" dirty="0" smtClean="0"/>
              <a:t> We need to adhere to Multicultural </a:t>
            </a:r>
            <a:r>
              <a:rPr lang="en-AU" altLang="en-US" dirty="0"/>
              <a:t>Policies </a:t>
            </a:r>
            <a:r>
              <a:rPr lang="en-AU" altLang="en-US" dirty="0" smtClean="0"/>
              <a:t>that exist </a:t>
            </a:r>
            <a:r>
              <a:rPr lang="en-AU" altLang="en-US" dirty="0"/>
              <a:t>at national/state and organisational </a:t>
            </a:r>
            <a:r>
              <a:rPr lang="en-AU" altLang="en-US" dirty="0" smtClean="0"/>
              <a:t>levels</a:t>
            </a:r>
            <a:endParaRPr lang="en-AU" altLang="en-US" sz="3200" dirty="0"/>
          </a:p>
          <a:p>
            <a:endParaRPr lang="en-AU" altLang="en-US" dirty="0"/>
          </a:p>
          <a:p>
            <a:pPr>
              <a:buBlip>
                <a:blip r:embed="rId2"/>
              </a:buBlip>
            </a:pPr>
            <a:endParaRPr lang="en-AU" altLang="en-US" dirty="0" smtClean="0"/>
          </a:p>
          <a:p>
            <a:pPr>
              <a:buBlip>
                <a:blip r:embed="rId2"/>
              </a:buBlip>
            </a:pPr>
            <a:endParaRPr lang="en-AU" altLang="en-US" dirty="0"/>
          </a:p>
          <a:p>
            <a:endParaRPr lang="en-AU" altLang="en-US" dirty="0"/>
          </a:p>
          <a:p>
            <a:endParaRPr lang="en-AU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en-US" dirty="0" smtClean="0">
                <a:solidFill>
                  <a:srgbClr val="F2762A"/>
                </a:solidFill>
              </a:rPr>
              <a:t>Why do we need to know about care provided in a multicul</a:t>
            </a:r>
            <a:r>
              <a:rPr lang="en-AU" dirty="0" smtClean="0">
                <a:solidFill>
                  <a:srgbClr val="F2762A"/>
                </a:solidFill>
              </a:rPr>
              <a:t>tural context?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pic>
        <p:nvPicPr>
          <p:cNvPr id="5" name="Picture 2" descr="D:\H\General Shared\Rebranding\Logos\MiCare Logo\PNG\MC COL Logo_horiz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446" y="6093297"/>
            <a:ext cx="1905042" cy="67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0EDE-2838-47D3-8A4C-F415807F7C1F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235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2762A"/>
                </a:solidFill>
              </a:rPr>
              <a:t>Diversity Today</a:t>
            </a:r>
            <a:br>
              <a:rPr lang="en-AU" dirty="0">
                <a:solidFill>
                  <a:srgbClr val="F2762A"/>
                </a:solidFill>
              </a:rPr>
            </a:br>
            <a:r>
              <a:rPr lang="en-AU" dirty="0">
                <a:solidFill>
                  <a:srgbClr val="F2762A"/>
                </a:solidFill>
              </a:rPr>
              <a:t>(Australian Bureau of Statistics 2016)</a:t>
            </a:r>
            <a:endParaRPr lang="en-AU" dirty="0"/>
          </a:p>
        </p:txBody>
      </p:sp>
      <p:pic>
        <p:nvPicPr>
          <p:cNvPr id="2050" name="Picture 2" descr="Censu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398" y="2215804"/>
            <a:ext cx="12334795" cy="394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5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7CA3ECDCFC445A30D42AD3AA4282E" ma:contentTypeVersion="10" ma:contentTypeDescription="Create a new document." ma:contentTypeScope="" ma:versionID="2e5526f55c989ed03673b24a6ddf8704">
  <xsd:schema xmlns:xsd="http://www.w3.org/2001/XMLSchema" xmlns:xs="http://www.w3.org/2001/XMLSchema" xmlns:p="http://schemas.microsoft.com/office/2006/metadata/properties" xmlns:ns2="022386a6-0b2d-4685-ae53-294aff7cd69b" xmlns:ns3="26f2cc2e-5ffd-4b8e-92f9-0633a308e23d" targetNamespace="http://schemas.microsoft.com/office/2006/metadata/properties" ma:root="true" ma:fieldsID="17560e02813d6f75cbb0a762e644679b" ns2:_="" ns3:_="">
    <xsd:import namespace="022386a6-0b2d-4685-ae53-294aff7cd69b"/>
    <xsd:import namespace="26f2cc2e-5ffd-4b8e-92f9-0633a308e2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386a6-0b2d-4685-ae53-294aff7cd6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2cc2e-5ffd-4b8e-92f9-0633a308e2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9F85F7-97BC-4371-8AAA-63D7359F3D72}"/>
</file>

<file path=customXml/itemProps2.xml><?xml version="1.0" encoding="utf-8"?>
<ds:datastoreItem xmlns:ds="http://schemas.openxmlformats.org/officeDocument/2006/customXml" ds:itemID="{2CE1A222-839E-4D86-8C22-D22A0ECA568D}"/>
</file>

<file path=customXml/itemProps3.xml><?xml version="1.0" encoding="utf-8"?>
<ds:datastoreItem xmlns:ds="http://schemas.openxmlformats.org/officeDocument/2006/customXml" ds:itemID="{90BA7C4D-6F17-4E8C-BAA8-F15860116323}"/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1438</Words>
  <Application>Microsoft Office PowerPoint</Application>
  <PresentationFormat>Widescreen</PresentationFormat>
  <Paragraphs>293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Office Theme</vt:lpstr>
      <vt:lpstr>Cultural Responsiveness</vt:lpstr>
      <vt:lpstr>PowerPoint Presentation</vt:lpstr>
      <vt:lpstr>Introduction</vt:lpstr>
      <vt:lpstr>PowerPoint Presentation</vt:lpstr>
      <vt:lpstr> Rationale   </vt:lpstr>
      <vt:lpstr>First Nation People Acknowledgement</vt:lpstr>
      <vt:lpstr> Cultural Responsiveness</vt:lpstr>
      <vt:lpstr>Why do we need to know about care provided in a multicultural context? </vt:lpstr>
      <vt:lpstr>Diversity Today (Australian Bureau of Statistics 2016)</vt:lpstr>
      <vt:lpstr>Care in a multicultural context</vt:lpstr>
      <vt:lpstr>Philosophical Perspective  Key Definition </vt:lpstr>
      <vt:lpstr>Philosophical Perspective  Key Definition</vt:lpstr>
      <vt:lpstr>Prejudice</vt:lpstr>
      <vt:lpstr>Self- awareness </vt:lpstr>
      <vt:lpstr> Cultural Competence Key Components </vt:lpstr>
      <vt:lpstr>Definitions:</vt:lpstr>
      <vt:lpstr>Definitions:</vt:lpstr>
      <vt:lpstr>Cultural Self-Awareness</vt:lpstr>
      <vt:lpstr>Culture</vt:lpstr>
      <vt:lpstr>Cross Cultural Communication</vt:lpstr>
      <vt:lpstr>Cross Cultural Communication </vt:lpstr>
      <vt:lpstr>Worldview</vt:lpstr>
      <vt:lpstr>Attitude</vt:lpstr>
      <vt:lpstr>PowerPoint Presentation</vt:lpstr>
      <vt:lpstr>Reflection</vt:lpstr>
      <vt:lpstr>Cultural Diversity/Responsiveness Framework </vt:lpstr>
      <vt:lpstr>Cultural Safe Environment</vt:lpstr>
      <vt:lpstr>Person Centred Care </vt:lpstr>
      <vt:lpstr>Key messages for human connectivity</vt:lpstr>
      <vt:lpstr>In a Cultural Responsiveness Approach</vt:lpstr>
      <vt:lpstr>Practicing</vt:lpstr>
      <vt:lpstr>Responsiveness practices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Intelligence</dc:title>
  <dc:creator>Mercedes Sepulveda</dc:creator>
  <cp:lastModifiedBy>Mercedes Sepulveda</cp:lastModifiedBy>
  <cp:revision>138</cp:revision>
  <cp:lastPrinted>2019-06-03T01:36:45Z</cp:lastPrinted>
  <dcterms:created xsi:type="dcterms:W3CDTF">2018-05-21T02:14:42Z</dcterms:created>
  <dcterms:modified xsi:type="dcterms:W3CDTF">2019-06-03T01:38:36Z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0x0101007297CA3ECDCFC445A30D42AD3AA4282E</vt:lpwstr>
  </property>
</Properties>
</file>