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72"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4660"/>
  </p:normalViewPr>
  <p:slideViewPr>
    <p:cSldViewPr snapToGrid="0">
      <p:cViewPr>
        <p:scale>
          <a:sx n="78" d="100"/>
          <a:sy n="78" d="100"/>
        </p:scale>
        <p:origin x="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6/4/2019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6/4/2019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1" y="1298448"/>
            <a:ext cx="8196348" cy="3255264"/>
          </a:xfrm>
        </p:spPr>
        <p:txBody>
          <a:bodyPr/>
          <a:lstStyle/>
          <a:p>
            <a:r>
              <a:rPr lang="en-AU" dirty="0"/>
              <a:t>‘Finding the leaders within’</a:t>
            </a:r>
          </a:p>
        </p:txBody>
      </p:sp>
      <p:sp>
        <p:nvSpPr>
          <p:cNvPr id="3" name="Subtitle 2"/>
          <p:cNvSpPr>
            <a:spLocks noGrp="1"/>
          </p:cNvSpPr>
          <p:nvPr>
            <p:ph type="subTitle" idx="1"/>
          </p:nvPr>
        </p:nvSpPr>
        <p:spPr>
          <a:xfrm>
            <a:off x="1100015" y="4670245"/>
            <a:ext cx="7736414" cy="1188687"/>
          </a:xfrm>
        </p:spPr>
        <p:txBody>
          <a:bodyPr>
            <a:normAutofit fontScale="92500" lnSpcReduction="20000"/>
          </a:bodyPr>
          <a:lstStyle/>
          <a:p>
            <a:r>
              <a:rPr lang="en-AU" sz="2800" b="1" dirty="0"/>
              <a:t>A program of volunteer leadership development.</a:t>
            </a:r>
          </a:p>
          <a:p>
            <a:r>
              <a:rPr lang="en-AU" dirty="0"/>
              <a:t>Sue Jakob. Manager Volunteer Services. Ballarat Health Services</a:t>
            </a:r>
          </a:p>
          <a:p>
            <a:r>
              <a:rPr lang="en-AU" dirty="0"/>
              <a:t>Contact: </a:t>
            </a:r>
            <a:r>
              <a:rPr lang="en-AU" u="sng" dirty="0">
                <a:solidFill>
                  <a:schemeClr val="bg1"/>
                </a:solidFill>
              </a:rPr>
              <a:t>sue.jakob@bhs.org.au </a:t>
            </a:r>
          </a:p>
        </p:txBody>
      </p:sp>
      <p:sp>
        <p:nvSpPr>
          <p:cNvPr id="4" name="TextBox 3"/>
          <p:cNvSpPr txBox="1"/>
          <p:nvPr/>
        </p:nvSpPr>
        <p:spPr>
          <a:xfrm>
            <a:off x="8279477" y="4364182"/>
            <a:ext cx="3632662" cy="1986742"/>
          </a:xfrm>
          <a:prstGeom prst="rect">
            <a:avLst/>
          </a:prstGeom>
          <a:noFill/>
        </p:spPr>
        <p:txBody>
          <a:bodyPr wrap="square" rtlCol="0">
            <a:spAutoFit/>
          </a:bodyPr>
          <a:lstStyle/>
          <a:p>
            <a:endParaRPr lang="en-AU" dirty="0"/>
          </a:p>
        </p:txBody>
      </p:sp>
      <p:sp>
        <p:nvSpPr>
          <p:cNvPr id="5" name="TextBox 4"/>
          <p:cNvSpPr txBox="1"/>
          <p:nvPr/>
        </p:nvSpPr>
        <p:spPr>
          <a:xfrm>
            <a:off x="8431877" y="4516582"/>
            <a:ext cx="3632662" cy="1986742"/>
          </a:xfrm>
          <a:prstGeom prst="rect">
            <a:avLst/>
          </a:prstGeom>
          <a:noFill/>
        </p:spPr>
        <p:txBody>
          <a:bodyPr wrap="square" rtlCol="0">
            <a:spAutoFit/>
          </a:bodyPr>
          <a:lstStyle/>
          <a:p>
            <a:endParaRPr lang="en-AU" dirty="0"/>
          </a:p>
        </p:txBody>
      </p:sp>
      <p:sp>
        <p:nvSpPr>
          <p:cNvPr id="7" name="TextBox 6"/>
          <p:cNvSpPr txBox="1"/>
          <p:nvPr/>
        </p:nvSpPr>
        <p:spPr>
          <a:xfrm>
            <a:off x="19318662" y="9808010"/>
            <a:ext cx="3632662" cy="1986742"/>
          </a:xfrm>
          <a:prstGeom prst="rect">
            <a:avLst/>
          </a:prstGeom>
          <a:noFill/>
        </p:spPr>
        <p:txBody>
          <a:bodyPr wrap="square" rtlCol="0">
            <a:spAutoFit/>
          </a:bodyPr>
          <a:lstStyle/>
          <a:p>
            <a:endParaRPr lang="en-AU" dirty="0"/>
          </a:p>
        </p:txBody>
      </p:sp>
      <p:pic>
        <p:nvPicPr>
          <p:cNvPr id="1026" name="Picture 2" descr="BHS Logo 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692"/>
            <a:ext cx="2277871" cy="158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4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Managing the issues</a:t>
            </a:r>
          </a:p>
        </p:txBody>
      </p:sp>
      <p:sp>
        <p:nvSpPr>
          <p:cNvPr id="3" name="Content Placeholder 2"/>
          <p:cNvSpPr>
            <a:spLocks noGrp="1"/>
          </p:cNvSpPr>
          <p:nvPr>
            <p:ph idx="1"/>
          </p:nvPr>
        </p:nvSpPr>
        <p:spPr/>
        <p:txBody>
          <a:bodyPr>
            <a:normAutofit/>
          </a:bodyPr>
          <a:lstStyle/>
          <a:p>
            <a:pPr marL="0" indent="0">
              <a:buNone/>
            </a:pPr>
            <a:r>
              <a:rPr lang="en-AU" sz="2800" b="1" dirty="0"/>
              <a:t>Managing volunteers in the program:</a:t>
            </a:r>
          </a:p>
          <a:p>
            <a:endParaRPr lang="en-AU" sz="2400" dirty="0"/>
          </a:p>
          <a:p>
            <a:r>
              <a:rPr lang="en-AU" sz="2400" dirty="0"/>
              <a:t>Team leaders may be the ‘first port of call’</a:t>
            </a:r>
          </a:p>
          <a:p>
            <a:r>
              <a:rPr lang="en-AU" sz="2400" dirty="0"/>
              <a:t>Team leaders may be confident to manage issues themselves or</a:t>
            </a:r>
          </a:p>
          <a:p>
            <a:r>
              <a:rPr lang="en-AU" sz="2400" dirty="0"/>
              <a:t>Report to Volunteer Manager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85" y="4909826"/>
            <a:ext cx="3491351" cy="1948174"/>
          </a:xfrm>
          <a:prstGeom prst="rect">
            <a:avLst/>
          </a:prstGeom>
        </p:spPr>
      </p:pic>
    </p:spTree>
    <p:extLst>
      <p:ext uri="{BB962C8B-B14F-4D97-AF65-F5344CB8AC3E}">
        <p14:creationId xmlns:p14="http://schemas.microsoft.com/office/powerpoint/2010/main" val="389235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Managing the issues</a:t>
            </a:r>
          </a:p>
        </p:txBody>
      </p:sp>
      <p:sp>
        <p:nvSpPr>
          <p:cNvPr id="3" name="Content Placeholder 2"/>
          <p:cNvSpPr>
            <a:spLocks noGrp="1"/>
          </p:cNvSpPr>
          <p:nvPr>
            <p:ph idx="1"/>
          </p:nvPr>
        </p:nvSpPr>
        <p:spPr/>
        <p:txBody>
          <a:bodyPr>
            <a:normAutofit/>
          </a:bodyPr>
          <a:lstStyle/>
          <a:p>
            <a:pPr marL="0" indent="0">
              <a:buNone/>
            </a:pPr>
            <a:r>
              <a:rPr lang="en-AU" sz="2800" b="1" dirty="0"/>
              <a:t>Managing team leader issues, such as</a:t>
            </a:r>
          </a:p>
          <a:p>
            <a:endParaRPr lang="en-AU" sz="2400" dirty="0"/>
          </a:p>
          <a:p>
            <a:r>
              <a:rPr lang="en-AU" sz="2400" dirty="0"/>
              <a:t>Illness</a:t>
            </a:r>
          </a:p>
          <a:p>
            <a:r>
              <a:rPr lang="en-AU" sz="2400" dirty="0"/>
              <a:t>Blurring of role boundaries</a:t>
            </a:r>
          </a:p>
          <a:p>
            <a:r>
              <a:rPr lang="en-AU" sz="2400" dirty="0"/>
              <a:t>Taking on too much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84" y="4909826"/>
            <a:ext cx="3491351" cy="1948174"/>
          </a:xfrm>
          <a:prstGeom prst="rect">
            <a:avLst/>
          </a:prstGeom>
        </p:spPr>
      </p:pic>
    </p:spTree>
    <p:extLst>
      <p:ext uri="{BB962C8B-B14F-4D97-AF65-F5344CB8AC3E}">
        <p14:creationId xmlns:p14="http://schemas.microsoft.com/office/powerpoint/2010/main" val="424135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83" y="4909826"/>
            <a:ext cx="3491351" cy="1948174"/>
          </a:xfrm>
          <a:prstGeom prst="rect">
            <a:avLst/>
          </a:prstGeom>
        </p:spPr>
      </p:pic>
      <p:sp>
        <p:nvSpPr>
          <p:cNvPr id="2" name="Title 1"/>
          <p:cNvSpPr>
            <a:spLocks noGrp="1"/>
          </p:cNvSpPr>
          <p:nvPr>
            <p:ph type="title"/>
          </p:nvPr>
        </p:nvSpPr>
        <p:spPr/>
        <p:txBody>
          <a:bodyPr/>
          <a:lstStyle/>
          <a:p>
            <a:r>
              <a:rPr lang="en-AU" dirty="0"/>
              <a:t>Managing the issues</a:t>
            </a:r>
          </a:p>
        </p:txBody>
      </p:sp>
      <p:sp>
        <p:nvSpPr>
          <p:cNvPr id="3" name="Content Placeholder 2"/>
          <p:cNvSpPr>
            <a:spLocks noGrp="1"/>
          </p:cNvSpPr>
          <p:nvPr>
            <p:ph idx="1"/>
          </p:nvPr>
        </p:nvSpPr>
        <p:spPr>
          <a:xfrm>
            <a:off x="3944082" y="864108"/>
            <a:ext cx="7315200" cy="5120640"/>
          </a:xfrm>
        </p:spPr>
        <p:txBody>
          <a:bodyPr>
            <a:normAutofit/>
          </a:bodyPr>
          <a:lstStyle/>
          <a:p>
            <a:pPr marL="0" indent="0">
              <a:buNone/>
            </a:pPr>
            <a:r>
              <a:rPr lang="en-AU" sz="2800" b="1" dirty="0"/>
              <a:t>These can be managed by ensuring:</a:t>
            </a:r>
          </a:p>
          <a:p>
            <a:endParaRPr lang="en-AU" sz="2400" dirty="0"/>
          </a:p>
          <a:p>
            <a:r>
              <a:rPr lang="en-AU" sz="2400" dirty="0"/>
              <a:t>A clear PD is in place (perhaps even referencing what the position is ‘not’)</a:t>
            </a:r>
          </a:p>
          <a:p>
            <a:r>
              <a:rPr lang="en-AU" sz="2400" dirty="0"/>
              <a:t>Attendance at monthly meetings</a:t>
            </a:r>
          </a:p>
          <a:p>
            <a:r>
              <a:rPr lang="en-AU" sz="2400" dirty="0"/>
              <a:t>There is a ‘deputy’ team leader</a:t>
            </a:r>
          </a:p>
          <a:p>
            <a:r>
              <a:rPr lang="en-AU" sz="2400" dirty="0"/>
              <a:t>Regular leave is taken</a:t>
            </a:r>
          </a:p>
          <a:p>
            <a:r>
              <a:rPr lang="en-AU" sz="2400" dirty="0"/>
              <a:t>The team leader is aware of EAP or other support programs</a:t>
            </a:r>
          </a:p>
        </p:txBody>
      </p:sp>
    </p:spTree>
    <p:extLst>
      <p:ext uri="{BB962C8B-B14F-4D97-AF65-F5344CB8AC3E}">
        <p14:creationId xmlns:p14="http://schemas.microsoft.com/office/powerpoint/2010/main" val="243296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Benefitting &amp; Impacting</a:t>
            </a:r>
          </a:p>
        </p:txBody>
      </p:sp>
      <p:sp>
        <p:nvSpPr>
          <p:cNvPr id="3" name="Content Placeholder 2"/>
          <p:cNvSpPr>
            <a:spLocks noGrp="1"/>
          </p:cNvSpPr>
          <p:nvPr>
            <p:ph idx="1"/>
          </p:nvPr>
        </p:nvSpPr>
        <p:spPr/>
        <p:txBody>
          <a:bodyPr/>
          <a:lstStyle/>
          <a:p>
            <a:pPr marL="0" indent="0">
              <a:buNone/>
            </a:pPr>
            <a:r>
              <a:rPr lang="en-AU" sz="2800" b="1" dirty="0"/>
              <a:t>There are many benefits of establishing a Team leader program.</a:t>
            </a:r>
          </a:p>
          <a:p>
            <a:r>
              <a:rPr lang="en-AU" sz="2400" dirty="0"/>
              <a:t>The program</a:t>
            </a:r>
          </a:p>
          <a:p>
            <a:r>
              <a:rPr lang="en-AU" sz="2400" dirty="0"/>
              <a:t>The clients</a:t>
            </a:r>
          </a:p>
          <a:p>
            <a:r>
              <a:rPr lang="en-AU" sz="2400" dirty="0"/>
              <a:t>The volunteers</a:t>
            </a:r>
          </a:p>
          <a:p>
            <a:r>
              <a:rPr lang="en-AU" sz="2400" dirty="0"/>
              <a:t>The Team Leader</a:t>
            </a:r>
          </a:p>
          <a:p>
            <a:r>
              <a:rPr lang="en-AU" sz="2400" dirty="0"/>
              <a:t>The Volunteer Manager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257" y="2768138"/>
            <a:ext cx="3699162" cy="2466108"/>
          </a:xfrm>
          <a:prstGeom prst="rect">
            <a:avLst/>
          </a:prstGeom>
        </p:spPr>
      </p:pic>
    </p:spTree>
    <p:extLst>
      <p:ext uri="{BB962C8B-B14F-4D97-AF65-F5344CB8AC3E}">
        <p14:creationId xmlns:p14="http://schemas.microsoft.com/office/powerpoint/2010/main" val="102348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National Standards for Volunteer Involvement</a:t>
            </a:r>
          </a:p>
        </p:txBody>
      </p:sp>
      <p:sp>
        <p:nvSpPr>
          <p:cNvPr id="3" name="Content Placeholder 2"/>
          <p:cNvSpPr>
            <a:spLocks noGrp="1"/>
          </p:cNvSpPr>
          <p:nvPr>
            <p:ph idx="1"/>
          </p:nvPr>
        </p:nvSpPr>
        <p:spPr/>
        <p:txBody>
          <a:bodyPr/>
          <a:lstStyle/>
          <a:p>
            <a:pPr marL="0" indent="0">
              <a:buNone/>
            </a:pPr>
            <a:r>
              <a:rPr lang="en-AU" sz="2800" b="1" dirty="0"/>
              <a:t>This program supports a number of criteria across several standards.</a:t>
            </a:r>
          </a:p>
          <a:p>
            <a:r>
              <a:rPr lang="en-AU" sz="2400" dirty="0"/>
              <a:t>Standard 1: Leadership and Management</a:t>
            </a:r>
          </a:p>
          <a:p>
            <a:r>
              <a:rPr lang="en-AU" sz="2400" dirty="0"/>
              <a:t>Standard 3: Volunteer roles</a:t>
            </a:r>
          </a:p>
          <a:p>
            <a:r>
              <a:rPr lang="en-AU" sz="2400" dirty="0"/>
              <a:t>Standard 4: Recruitment and Selection</a:t>
            </a:r>
          </a:p>
          <a:p>
            <a:r>
              <a:rPr lang="en-AU" sz="2400" b="1" dirty="0"/>
              <a:t>Standard 5: Support and Development</a:t>
            </a:r>
            <a:endParaRPr lang="en-AU" sz="2400" dirty="0"/>
          </a:p>
          <a:p>
            <a:r>
              <a:rPr lang="en-AU" sz="2400" dirty="0"/>
              <a:t>Standard 6: Workplace Safety and Wellbeing</a:t>
            </a:r>
          </a:p>
          <a:p>
            <a:pPr marL="0" indent="0">
              <a:buNone/>
            </a:pPr>
            <a:endParaRPr lang="en-AU" dirty="0"/>
          </a:p>
        </p:txBody>
      </p:sp>
    </p:spTree>
    <p:extLst>
      <p:ext uri="{BB962C8B-B14F-4D97-AF65-F5344CB8AC3E}">
        <p14:creationId xmlns:p14="http://schemas.microsoft.com/office/powerpoint/2010/main" val="197326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And in conclusion…</a:t>
            </a:r>
          </a:p>
        </p:txBody>
      </p:sp>
      <p:sp>
        <p:nvSpPr>
          <p:cNvPr id="3" name="Content Placeholder 2"/>
          <p:cNvSpPr>
            <a:spLocks noGrp="1"/>
          </p:cNvSpPr>
          <p:nvPr>
            <p:ph idx="1"/>
          </p:nvPr>
        </p:nvSpPr>
        <p:spPr/>
        <p:txBody>
          <a:bodyPr>
            <a:normAutofit/>
          </a:bodyPr>
          <a:lstStyle/>
          <a:p>
            <a:pPr marL="0" indent="0">
              <a:buNone/>
            </a:pPr>
            <a:r>
              <a:rPr lang="en-AU" sz="2400" dirty="0"/>
              <a:t>A well-structured and managed Team leader program will enable the Volunteer Manager to run individual programs more efficiently, benefitting the client and enhancing volunteer engagement. It provides unique opportunities for individuals to take on positions that they may not have otherwise done, and adds a lovely layer of </a:t>
            </a:r>
            <a:r>
              <a:rPr lang="en-AU" sz="2400"/>
              <a:t>support  </a:t>
            </a:r>
            <a:r>
              <a:rPr lang="en-AU" sz="2400" dirty="0"/>
              <a:t>Volunteer Managers.</a:t>
            </a:r>
          </a:p>
          <a:p>
            <a:pPr marL="0" indent="0">
              <a:buNone/>
            </a:pPr>
            <a:r>
              <a:rPr lang="en-AU" sz="2400" b="1" i="1" dirty="0"/>
              <a:t>Find the leader within the program, and you will discover the leader within the volunteer.</a:t>
            </a:r>
          </a:p>
        </p:txBody>
      </p:sp>
    </p:spTree>
    <p:extLst>
      <p:ext uri="{BB962C8B-B14F-4D97-AF65-F5344CB8AC3E}">
        <p14:creationId xmlns:p14="http://schemas.microsoft.com/office/powerpoint/2010/main" val="258876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And in conclusion… here is my award- winning team!</a:t>
            </a:r>
          </a:p>
        </p:txBody>
      </p:sp>
      <p:sp>
        <p:nvSpPr>
          <p:cNvPr id="3" name="TextBox 2"/>
          <p:cNvSpPr txBox="1"/>
          <p:nvPr/>
        </p:nvSpPr>
        <p:spPr>
          <a:xfrm>
            <a:off x="7697585" y="1728314"/>
            <a:ext cx="3782293" cy="3539430"/>
          </a:xfrm>
          <a:prstGeom prst="rect">
            <a:avLst/>
          </a:prstGeom>
          <a:noFill/>
        </p:spPr>
        <p:txBody>
          <a:bodyPr wrap="square" rtlCol="0">
            <a:spAutoFit/>
          </a:bodyPr>
          <a:lstStyle/>
          <a:p>
            <a:r>
              <a:rPr lang="en-AU" sz="3200" b="1" i="1" dirty="0"/>
              <a:t>Winners of the 2018 Australasian Association of Managers of Volunteers Award for Excellence, in the Team category.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157" y="766836"/>
            <a:ext cx="3841634" cy="273119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194" y="3660000"/>
            <a:ext cx="2545981" cy="24105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92176" y="3660000"/>
            <a:ext cx="1295653" cy="2393448"/>
          </a:xfrm>
          <a:prstGeom prst="rect">
            <a:avLst/>
          </a:prstGeom>
        </p:spPr>
      </p:pic>
    </p:spTree>
    <p:extLst>
      <p:ext uri="{BB962C8B-B14F-4D97-AF65-F5344CB8AC3E}">
        <p14:creationId xmlns:p14="http://schemas.microsoft.com/office/powerpoint/2010/main" val="45706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Inspiring</a:t>
            </a:r>
          </a:p>
        </p:txBody>
      </p:sp>
      <p:sp>
        <p:nvSpPr>
          <p:cNvPr id="3" name="Content Placeholder 2"/>
          <p:cNvSpPr>
            <a:spLocks noGrp="1"/>
          </p:cNvSpPr>
          <p:nvPr>
            <p:ph idx="1"/>
          </p:nvPr>
        </p:nvSpPr>
        <p:spPr/>
        <p:txBody>
          <a:bodyPr/>
          <a:lstStyle/>
          <a:p>
            <a:pPr marL="0" indent="0">
              <a:buNone/>
            </a:pPr>
            <a:r>
              <a:rPr lang="en-AU" sz="2400" dirty="0"/>
              <a:t>In addition to helping address a need, three things inspired the development of this program:</a:t>
            </a:r>
          </a:p>
          <a:p>
            <a:pPr marL="0" indent="0">
              <a:buNone/>
            </a:pPr>
            <a:endParaRPr lang="en-AU" sz="2400" dirty="0"/>
          </a:p>
          <a:p>
            <a:r>
              <a:rPr lang="en-AU" sz="2400" dirty="0"/>
              <a:t>Something I inherited</a:t>
            </a:r>
          </a:p>
          <a:p>
            <a:r>
              <a:rPr lang="en-AU" sz="2400" dirty="0"/>
              <a:t>Something I heard</a:t>
            </a:r>
          </a:p>
          <a:p>
            <a:r>
              <a:rPr lang="en-AU" sz="2400" dirty="0"/>
              <a:t>Something I studied</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969" y="3233650"/>
            <a:ext cx="3790049" cy="2842537"/>
          </a:xfrm>
          <a:prstGeom prst="rect">
            <a:avLst/>
          </a:prstGeom>
        </p:spPr>
      </p:pic>
    </p:spTree>
    <p:extLst>
      <p:ext uri="{BB962C8B-B14F-4D97-AF65-F5344CB8AC3E}">
        <p14:creationId xmlns:p14="http://schemas.microsoft.com/office/powerpoint/2010/main" val="29961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Discovering</a:t>
            </a:r>
          </a:p>
        </p:txBody>
      </p:sp>
      <p:sp>
        <p:nvSpPr>
          <p:cNvPr id="3" name="Content Placeholder 2"/>
          <p:cNvSpPr>
            <a:spLocks noGrp="1"/>
          </p:cNvSpPr>
          <p:nvPr>
            <p:ph idx="1"/>
          </p:nvPr>
        </p:nvSpPr>
        <p:spPr/>
        <p:txBody>
          <a:bodyPr/>
          <a:lstStyle/>
          <a:p>
            <a:pPr marL="0" indent="0">
              <a:buNone/>
            </a:pPr>
            <a:r>
              <a:rPr lang="en-AU" sz="2800" b="1" dirty="0"/>
              <a:t>The best leader can be found in their own program.</a:t>
            </a:r>
          </a:p>
          <a:p>
            <a:pPr lvl="0"/>
            <a:r>
              <a:rPr lang="en-AU" sz="2400" dirty="0"/>
              <a:t>They understand the role of the volunteer in the context of their program</a:t>
            </a:r>
          </a:p>
          <a:p>
            <a:pPr lvl="0"/>
            <a:r>
              <a:rPr lang="en-AU" sz="2400" dirty="0"/>
              <a:t>They are familiar with the environment, service, staff and clientele</a:t>
            </a:r>
          </a:p>
          <a:p>
            <a:pPr lvl="0"/>
            <a:r>
              <a:rPr lang="en-AU" sz="2400" dirty="0"/>
              <a:t>They know the volunteers in the program</a:t>
            </a:r>
          </a:p>
          <a:p>
            <a:pPr lvl="0"/>
            <a:r>
              <a:rPr lang="en-AU" sz="2400" dirty="0"/>
              <a:t>There will be an existing relationship with the Volunteer Coordinator / Manager.</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438" y="4239074"/>
            <a:ext cx="2203438" cy="2190603"/>
          </a:xfrm>
          <a:prstGeom prst="rect">
            <a:avLst/>
          </a:prstGeom>
        </p:spPr>
      </p:pic>
    </p:spTree>
    <p:extLst>
      <p:ext uri="{BB962C8B-B14F-4D97-AF65-F5344CB8AC3E}">
        <p14:creationId xmlns:p14="http://schemas.microsoft.com/office/powerpoint/2010/main" val="383081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Discovering</a:t>
            </a:r>
          </a:p>
        </p:txBody>
      </p:sp>
      <p:sp>
        <p:nvSpPr>
          <p:cNvPr id="3" name="Content Placeholder 2"/>
          <p:cNvSpPr>
            <a:spLocks noGrp="1"/>
          </p:cNvSpPr>
          <p:nvPr>
            <p:ph idx="1"/>
          </p:nvPr>
        </p:nvSpPr>
        <p:spPr/>
        <p:txBody>
          <a:bodyPr/>
          <a:lstStyle/>
          <a:p>
            <a:pPr marL="0" indent="0">
              <a:buNone/>
            </a:pPr>
            <a:r>
              <a:rPr lang="en-AU" sz="3200" b="1" dirty="0"/>
              <a:t>What makes a good leader?</a:t>
            </a:r>
          </a:p>
          <a:p>
            <a:r>
              <a:rPr lang="en-AU" sz="2800" dirty="0"/>
              <a:t>Experience as a volunteer</a:t>
            </a:r>
          </a:p>
          <a:p>
            <a:r>
              <a:rPr lang="en-AU" sz="2800" dirty="0"/>
              <a:t>Being positive and non-judgemental, with a strong work ethic</a:t>
            </a:r>
          </a:p>
          <a:p>
            <a:r>
              <a:rPr lang="en-AU" sz="2800" dirty="0"/>
              <a:t>Ability to support volunteers</a:t>
            </a:r>
          </a:p>
          <a:p>
            <a:r>
              <a:rPr lang="en-AU" sz="2800" dirty="0"/>
              <a:t>Ability to train new volunteers</a:t>
            </a:r>
          </a:p>
          <a:p>
            <a:r>
              <a:rPr lang="en-AU" sz="2800" dirty="0"/>
              <a:t>Ability to work with a variety of staff</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438" y="4239074"/>
            <a:ext cx="2203438" cy="2190603"/>
          </a:xfrm>
          <a:prstGeom prst="rect">
            <a:avLst/>
          </a:prstGeom>
        </p:spPr>
      </p:pic>
    </p:spTree>
    <p:extLst>
      <p:ext uri="{BB962C8B-B14F-4D97-AF65-F5344CB8AC3E}">
        <p14:creationId xmlns:p14="http://schemas.microsoft.com/office/powerpoint/2010/main" val="245603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Supporting </a:t>
            </a:r>
            <a:r>
              <a:rPr lang="en-AU"/>
              <a:t>&amp; Developing</a:t>
            </a:r>
          </a:p>
        </p:txBody>
      </p:sp>
      <p:sp>
        <p:nvSpPr>
          <p:cNvPr id="3" name="Content Placeholder 2"/>
          <p:cNvSpPr>
            <a:spLocks noGrp="1"/>
          </p:cNvSpPr>
          <p:nvPr>
            <p:ph idx="1"/>
          </p:nvPr>
        </p:nvSpPr>
        <p:spPr/>
        <p:txBody>
          <a:bodyPr>
            <a:normAutofit/>
          </a:bodyPr>
          <a:lstStyle/>
          <a:p>
            <a:pPr marL="0" indent="0">
              <a:buNone/>
            </a:pPr>
            <a:r>
              <a:rPr lang="en-AU" sz="2400" dirty="0"/>
              <a:t>Supporting and equipping team leaders with the skills and information they need will help them effectively lead a group of volunteers.</a:t>
            </a:r>
          </a:p>
          <a:p>
            <a:pPr marL="0" indent="0">
              <a:buNone/>
            </a:pPr>
            <a:r>
              <a:rPr lang="en-AU" sz="2400" dirty="0"/>
              <a:t>A structured approach includes: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183" y="3624349"/>
            <a:ext cx="3308651" cy="2443942"/>
          </a:xfrm>
          <a:prstGeom prst="rect">
            <a:avLst/>
          </a:prstGeom>
        </p:spPr>
      </p:pic>
    </p:spTree>
    <p:extLst>
      <p:ext uri="{BB962C8B-B14F-4D97-AF65-F5344CB8AC3E}">
        <p14:creationId xmlns:p14="http://schemas.microsoft.com/office/powerpoint/2010/main" val="422526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184" y="3657600"/>
            <a:ext cx="3308651" cy="2443942"/>
          </a:xfrm>
          <a:prstGeom prst="rect">
            <a:avLst/>
          </a:prstGeom>
        </p:spPr>
      </p:pic>
      <p:sp>
        <p:nvSpPr>
          <p:cNvPr id="2" name="Title 1"/>
          <p:cNvSpPr>
            <a:spLocks noGrp="1"/>
          </p:cNvSpPr>
          <p:nvPr>
            <p:ph type="title"/>
          </p:nvPr>
        </p:nvSpPr>
        <p:spPr/>
        <p:txBody>
          <a:bodyPr/>
          <a:lstStyle/>
          <a:p>
            <a:r>
              <a:rPr lang="en-AU" dirty="0"/>
              <a:t>Supporting &amp; Developing</a:t>
            </a:r>
          </a:p>
        </p:txBody>
      </p:sp>
      <p:sp>
        <p:nvSpPr>
          <p:cNvPr id="3" name="Content Placeholder 2"/>
          <p:cNvSpPr>
            <a:spLocks noGrp="1"/>
          </p:cNvSpPr>
          <p:nvPr>
            <p:ph idx="1"/>
          </p:nvPr>
        </p:nvSpPr>
        <p:spPr/>
        <p:txBody>
          <a:bodyPr>
            <a:normAutofit/>
          </a:bodyPr>
          <a:lstStyle/>
          <a:p>
            <a:pPr marL="0" indent="0">
              <a:buNone/>
            </a:pPr>
            <a:r>
              <a:rPr lang="en-AU" sz="2800" b="1" dirty="0"/>
              <a:t>Begin with a position description:</a:t>
            </a:r>
          </a:p>
          <a:p>
            <a:r>
              <a:rPr lang="en-AU" sz="2400" dirty="0"/>
              <a:t>Statement of purpose</a:t>
            </a:r>
          </a:p>
          <a:p>
            <a:r>
              <a:rPr lang="en-AU" sz="2400" dirty="0"/>
              <a:t>Outline of duties</a:t>
            </a:r>
          </a:p>
          <a:p>
            <a:r>
              <a:rPr lang="en-AU" sz="2400" dirty="0"/>
              <a:t>Selection Criteria</a:t>
            </a:r>
          </a:p>
          <a:p>
            <a:r>
              <a:rPr lang="en-AU" sz="2400" dirty="0"/>
              <a:t>Other, such as time commitment, direct reports </a:t>
            </a:r>
          </a:p>
          <a:p>
            <a:pPr marL="0" indent="0">
              <a:buNone/>
            </a:pPr>
            <a:endParaRPr lang="en-AU" sz="2400" dirty="0"/>
          </a:p>
        </p:txBody>
      </p:sp>
    </p:spTree>
    <p:extLst>
      <p:ext uri="{BB962C8B-B14F-4D97-AF65-F5344CB8AC3E}">
        <p14:creationId xmlns:p14="http://schemas.microsoft.com/office/powerpoint/2010/main" val="45745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495" y="3624349"/>
            <a:ext cx="3308651" cy="2443942"/>
          </a:xfrm>
          <a:prstGeom prst="rect">
            <a:avLst/>
          </a:prstGeom>
        </p:spPr>
      </p:pic>
      <p:sp>
        <p:nvSpPr>
          <p:cNvPr id="2" name="Title 1"/>
          <p:cNvSpPr>
            <a:spLocks noGrp="1"/>
          </p:cNvSpPr>
          <p:nvPr>
            <p:ph type="title"/>
          </p:nvPr>
        </p:nvSpPr>
        <p:spPr/>
        <p:txBody>
          <a:bodyPr/>
          <a:lstStyle/>
          <a:p>
            <a:r>
              <a:rPr lang="en-AU" dirty="0"/>
              <a:t>Supporting &amp; Developing</a:t>
            </a:r>
          </a:p>
        </p:txBody>
      </p:sp>
      <p:sp>
        <p:nvSpPr>
          <p:cNvPr id="3" name="Content Placeholder 2"/>
          <p:cNvSpPr>
            <a:spLocks noGrp="1"/>
          </p:cNvSpPr>
          <p:nvPr>
            <p:ph idx="1"/>
          </p:nvPr>
        </p:nvSpPr>
        <p:spPr>
          <a:xfrm>
            <a:off x="3811079" y="864108"/>
            <a:ext cx="7315200" cy="5120640"/>
          </a:xfrm>
        </p:spPr>
        <p:txBody>
          <a:bodyPr>
            <a:normAutofit/>
          </a:bodyPr>
          <a:lstStyle/>
          <a:p>
            <a:pPr marL="0" indent="0">
              <a:buNone/>
            </a:pPr>
            <a:r>
              <a:rPr lang="en-AU" sz="2800" b="1" dirty="0"/>
              <a:t>Conduct a training needs analysis:</a:t>
            </a:r>
          </a:p>
          <a:p>
            <a:r>
              <a:rPr lang="en-AU" sz="2400" dirty="0"/>
              <a:t>What skills are required, based on the PD?</a:t>
            </a:r>
          </a:p>
          <a:p>
            <a:r>
              <a:rPr lang="en-AU" sz="2400" dirty="0"/>
              <a:t>Where is training required?</a:t>
            </a:r>
          </a:p>
          <a:p>
            <a:r>
              <a:rPr lang="en-AU" sz="2400" dirty="0"/>
              <a:t>What is the best method to deliver training?</a:t>
            </a:r>
          </a:p>
          <a:p>
            <a:pPr marL="0" indent="0">
              <a:buNone/>
            </a:pPr>
            <a:endParaRPr lang="en-AU" sz="2400" dirty="0"/>
          </a:p>
        </p:txBody>
      </p:sp>
    </p:spTree>
    <p:extLst>
      <p:ext uri="{BB962C8B-B14F-4D97-AF65-F5344CB8AC3E}">
        <p14:creationId xmlns:p14="http://schemas.microsoft.com/office/powerpoint/2010/main" val="17355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558" y="3608139"/>
            <a:ext cx="3308651" cy="2443942"/>
          </a:xfrm>
          <a:prstGeom prst="rect">
            <a:avLst/>
          </a:prstGeom>
        </p:spPr>
      </p:pic>
      <p:sp>
        <p:nvSpPr>
          <p:cNvPr id="2" name="Title 1"/>
          <p:cNvSpPr>
            <a:spLocks noGrp="1"/>
          </p:cNvSpPr>
          <p:nvPr>
            <p:ph type="title"/>
          </p:nvPr>
        </p:nvSpPr>
        <p:spPr/>
        <p:txBody>
          <a:bodyPr/>
          <a:lstStyle/>
          <a:p>
            <a:r>
              <a:rPr lang="en-AU" dirty="0"/>
              <a:t>Supporting &amp; Developing</a:t>
            </a:r>
          </a:p>
        </p:txBody>
      </p:sp>
      <p:sp>
        <p:nvSpPr>
          <p:cNvPr id="3" name="Content Placeholder 2"/>
          <p:cNvSpPr>
            <a:spLocks noGrp="1"/>
          </p:cNvSpPr>
          <p:nvPr>
            <p:ph idx="1"/>
          </p:nvPr>
        </p:nvSpPr>
        <p:spPr>
          <a:xfrm>
            <a:off x="3827705" y="864108"/>
            <a:ext cx="7315200" cy="5120640"/>
          </a:xfrm>
        </p:spPr>
        <p:txBody>
          <a:bodyPr>
            <a:normAutofit/>
          </a:bodyPr>
          <a:lstStyle/>
          <a:p>
            <a:pPr marL="0" indent="0">
              <a:buNone/>
            </a:pPr>
            <a:endParaRPr lang="en-AU" sz="2800" b="1" dirty="0"/>
          </a:p>
          <a:p>
            <a:pPr marL="0" indent="0">
              <a:buNone/>
            </a:pPr>
            <a:r>
              <a:rPr lang="en-AU" sz="2800" b="1" dirty="0"/>
              <a:t>Training forums include:</a:t>
            </a:r>
            <a:endParaRPr lang="en-AU" sz="2400" b="1" dirty="0"/>
          </a:p>
          <a:p>
            <a:r>
              <a:rPr lang="en-AU" sz="2400" dirty="0"/>
              <a:t>Formal training, expert driven, either internal or external</a:t>
            </a:r>
          </a:p>
          <a:p>
            <a:r>
              <a:rPr lang="en-AU" sz="2400" dirty="0"/>
              <a:t>On-line modules</a:t>
            </a:r>
          </a:p>
          <a:p>
            <a:r>
              <a:rPr lang="en-AU" sz="2400" dirty="0"/>
              <a:t>Information sharing, such as policies</a:t>
            </a:r>
          </a:p>
          <a:p>
            <a:r>
              <a:rPr lang="en-AU" sz="2400" dirty="0"/>
              <a:t>Attendance at staff meetings</a:t>
            </a:r>
          </a:p>
          <a:p>
            <a:r>
              <a:rPr lang="en-AU" sz="2400" dirty="0"/>
              <a:t>Regular meetings with Manager</a:t>
            </a:r>
          </a:p>
          <a:p>
            <a:pPr marL="0" indent="0">
              <a:buNone/>
            </a:pPr>
            <a:endParaRPr lang="en-AU" sz="2400" dirty="0"/>
          </a:p>
          <a:p>
            <a:pPr marL="0" indent="0">
              <a:buNone/>
            </a:pPr>
            <a:endParaRPr lang="en-AU" sz="2400" dirty="0"/>
          </a:p>
        </p:txBody>
      </p:sp>
    </p:spTree>
    <p:extLst>
      <p:ext uri="{BB962C8B-B14F-4D97-AF65-F5344CB8AC3E}">
        <p14:creationId xmlns:p14="http://schemas.microsoft.com/office/powerpoint/2010/main" val="154069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122" y="3616036"/>
            <a:ext cx="3308651" cy="2443942"/>
          </a:xfrm>
          <a:prstGeom prst="rect">
            <a:avLst/>
          </a:prstGeom>
        </p:spPr>
      </p:pic>
      <p:sp>
        <p:nvSpPr>
          <p:cNvPr id="2" name="Title 1"/>
          <p:cNvSpPr>
            <a:spLocks noGrp="1"/>
          </p:cNvSpPr>
          <p:nvPr>
            <p:ph type="title"/>
          </p:nvPr>
        </p:nvSpPr>
        <p:spPr/>
        <p:txBody>
          <a:bodyPr/>
          <a:lstStyle/>
          <a:p>
            <a:r>
              <a:rPr lang="en-AU" dirty="0"/>
              <a:t>Supporting &amp; Developing</a:t>
            </a:r>
          </a:p>
        </p:txBody>
      </p:sp>
      <p:sp>
        <p:nvSpPr>
          <p:cNvPr id="3" name="Content Placeholder 2"/>
          <p:cNvSpPr>
            <a:spLocks noGrp="1"/>
          </p:cNvSpPr>
          <p:nvPr>
            <p:ph idx="1"/>
          </p:nvPr>
        </p:nvSpPr>
        <p:spPr>
          <a:xfrm>
            <a:off x="3802767" y="864108"/>
            <a:ext cx="7315200" cy="5120640"/>
          </a:xfrm>
        </p:spPr>
        <p:txBody>
          <a:bodyPr>
            <a:normAutofit fontScale="25000" lnSpcReduction="20000"/>
          </a:bodyPr>
          <a:lstStyle/>
          <a:p>
            <a:pPr marL="457200" indent="-457200">
              <a:buAutoNum type="arabicPeriod" startAt="4"/>
            </a:pPr>
            <a:endParaRPr lang="en-AU" sz="2400" dirty="0"/>
          </a:p>
          <a:p>
            <a:pPr marL="457200" indent="-457200">
              <a:buAutoNum type="arabicPeriod" startAt="4"/>
            </a:pPr>
            <a:endParaRPr lang="en-AU" sz="2400" dirty="0"/>
          </a:p>
          <a:p>
            <a:pPr marL="0" indent="0">
              <a:buNone/>
            </a:pPr>
            <a:r>
              <a:rPr lang="en-AU" sz="9600" b="1" dirty="0"/>
              <a:t>Regular meetings with Volunteer Manager are most valuable:</a:t>
            </a:r>
          </a:p>
          <a:p>
            <a:pPr marL="0" indent="0">
              <a:buNone/>
            </a:pPr>
            <a:endParaRPr lang="en-AU" sz="4500" b="1" dirty="0"/>
          </a:p>
          <a:p>
            <a:pPr>
              <a:lnSpc>
                <a:spcPct val="120000"/>
              </a:lnSpc>
            </a:pPr>
            <a:r>
              <a:rPr lang="en-AU" sz="9600" dirty="0"/>
              <a:t>Volunteer manager is kept informed</a:t>
            </a:r>
          </a:p>
          <a:p>
            <a:pPr>
              <a:lnSpc>
                <a:spcPct val="120000"/>
              </a:lnSpc>
            </a:pPr>
            <a:r>
              <a:rPr lang="en-AU" sz="9600" dirty="0"/>
              <a:t>Relationships are developed</a:t>
            </a:r>
          </a:p>
          <a:p>
            <a:pPr>
              <a:lnSpc>
                <a:spcPct val="120000"/>
              </a:lnSpc>
            </a:pPr>
            <a:r>
              <a:rPr lang="en-AU" sz="9600" dirty="0"/>
              <a:t>Issues highlighted and addressed</a:t>
            </a:r>
          </a:p>
          <a:p>
            <a:pPr>
              <a:lnSpc>
                <a:spcPct val="120000"/>
              </a:lnSpc>
            </a:pPr>
            <a:r>
              <a:rPr lang="en-AU" sz="9600" dirty="0"/>
              <a:t>Team leaders kept up to date</a:t>
            </a:r>
          </a:p>
          <a:p>
            <a:pPr>
              <a:lnSpc>
                <a:spcPct val="120000"/>
              </a:lnSpc>
            </a:pPr>
            <a:r>
              <a:rPr lang="en-AU" sz="9600" dirty="0"/>
              <a:t>Team leaders are coached and guided</a:t>
            </a:r>
          </a:p>
          <a:p>
            <a:pPr>
              <a:lnSpc>
                <a:spcPct val="120000"/>
              </a:lnSpc>
            </a:pPr>
            <a:r>
              <a:rPr lang="en-AU" sz="9600" dirty="0"/>
              <a:t>Team leaders feel supported</a:t>
            </a:r>
          </a:p>
          <a:p>
            <a:pPr marL="0" indent="0">
              <a:buNone/>
            </a:pPr>
            <a:endParaRPr lang="en-AU" sz="2400" dirty="0"/>
          </a:p>
          <a:p>
            <a:pPr marL="457200" indent="-457200">
              <a:buAutoNum type="arabicPeriod" startAt="3"/>
            </a:pPr>
            <a:endParaRPr lang="en-AU" sz="2400" dirty="0"/>
          </a:p>
          <a:p>
            <a:pPr marL="0" indent="0">
              <a:buNone/>
            </a:pPr>
            <a:r>
              <a:rPr lang="en-AU" sz="2400" dirty="0"/>
              <a:t>	</a:t>
            </a:r>
          </a:p>
          <a:p>
            <a:pPr marL="0" indent="0">
              <a:buNone/>
            </a:pPr>
            <a:endParaRPr lang="en-AU" sz="2400" dirty="0"/>
          </a:p>
        </p:txBody>
      </p:sp>
    </p:spTree>
    <p:extLst>
      <p:ext uri="{BB962C8B-B14F-4D97-AF65-F5344CB8AC3E}">
        <p14:creationId xmlns:p14="http://schemas.microsoft.com/office/powerpoint/2010/main" val="214696086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7CA3ECDCFC445A30D42AD3AA4282E" ma:contentTypeVersion="10" ma:contentTypeDescription="Create a new document." ma:contentTypeScope="" ma:versionID="2e5526f55c989ed03673b24a6ddf8704">
  <xsd:schema xmlns:xsd="http://www.w3.org/2001/XMLSchema" xmlns:xs="http://www.w3.org/2001/XMLSchema" xmlns:p="http://schemas.microsoft.com/office/2006/metadata/properties" xmlns:ns2="022386a6-0b2d-4685-ae53-294aff7cd69b" xmlns:ns3="26f2cc2e-5ffd-4b8e-92f9-0633a308e23d" targetNamespace="http://schemas.microsoft.com/office/2006/metadata/properties" ma:root="true" ma:fieldsID="17560e02813d6f75cbb0a762e644679b" ns2:_="" ns3:_="">
    <xsd:import namespace="022386a6-0b2d-4685-ae53-294aff7cd69b"/>
    <xsd:import namespace="26f2cc2e-5ffd-4b8e-92f9-0633a308e2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386a6-0b2d-4685-ae53-294aff7cd6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2cc2e-5ffd-4b8e-92f9-0633a308e2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C38E2A-224A-485F-9AD6-2F2B614DDF75}"/>
</file>

<file path=customXml/itemProps2.xml><?xml version="1.0" encoding="utf-8"?>
<ds:datastoreItem xmlns:ds="http://schemas.openxmlformats.org/officeDocument/2006/customXml" ds:itemID="{DA8D6862-7521-4468-AD46-034FF8219326}"/>
</file>

<file path=customXml/itemProps3.xml><?xml version="1.0" encoding="utf-8"?>
<ds:datastoreItem xmlns:ds="http://schemas.openxmlformats.org/officeDocument/2006/customXml" ds:itemID="{64FC1ACA-56A3-42EF-8E01-0AA0DF8CC9C6}"/>
</file>

<file path=docProps/app.xml><?xml version="1.0" encoding="utf-8"?>
<Properties xmlns="http://schemas.openxmlformats.org/officeDocument/2006/extended-properties" xmlns:vt="http://schemas.openxmlformats.org/officeDocument/2006/docPropsVTypes">
  <Template>TM03457475[[fn=Frame]]</Template>
  <TotalTime>347</TotalTime>
  <Words>604</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Corbel</vt:lpstr>
      <vt:lpstr>Wingdings 2</vt:lpstr>
      <vt:lpstr>Frame</vt:lpstr>
      <vt:lpstr>‘Finding the leaders within’</vt:lpstr>
      <vt:lpstr>Inspiring</vt:lpstr>
      <vt:lpstr>Discovering</vt:lpstr>
      <vt:lpstr>Discovering</vt:lpstr>
      <vt:lpstr>Supporting &amp; Developing</vt:lpstr>
      <vt:lpstr>Supporting &amp; Developing</vt:lpstr>
      <vt:lpstr>Supporting &amp; Developing</vt:lpstr>
      <vt:lpstr>Supporting &amp; Developing</vt:lpstr>
      <vt:lpstr>Supporting &amp; Developing</vt:lpstr>
      <vt:lpstr>Managing the issues</vt:lpstr>
      <vt:lpstr>Managing the issues</vt:lpstr>
      <vt:lpstr>Managing the issues</vt:lpstr>
      <vt:lpstr>Benefitting &amp; Impacting</vt:lpstr>
      <vt:lpstr>The National Standards for Volunteer Involvement</vt:lpstr>
      <vt:lpstr>And in conclusion…</vt:lpstr>
      <vt:lpstr>And in conclusion… here is my award- winning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leaders within’</dc:title>
  <dc:creator>Sue Jakob</dc:creator>
  <cp:lastModifiedBy>Conference</cp:lastModifiedBy>
  <cp:revision>32</cp:revision>
  <dcterms:created xsi:type="dcterms:W3CDTF">2019-05-31T05:03:56Z</dcterms:created>
  <dcterms:modified xsi:type="dcterms:W3CDTF">2019-06-04T01:52:20Z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0x0101007297CA3ECDCFC445A30D42AD3AA4282E</vt:lpwstr>
  </property>
</Properties>
</file>